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43" r:id="rId2"/>
    <p:sldId id="256" r:id="rId3"/>
    <p:sldId id="328" r:id="rId4"/>
    <p:sldId id="268" r:id="rId5"/>
    <p:sldId id="271" r:id="rId6"/>
    <p:sldId id="270" r:id="rId7"/>
    <p:sldId id="330" r:id="rId8"/>
    <p:sldId id="307" r:id="rId9"/>
    <p:sldId id="336" r:id="rId10"/>
    <p:sldId id="337" r:id="rId11"/>
    <p:sldId id="333" r:id="rId12"/>
    <p:sldId id="338" r:id="rId13"/>
    <p:sldId id="339" r:id="rId14"/>
    <p:sldId id="323" r:id="rId15"/>
    <p:sldId id="342" r:id="rId16"/>
    <p:sldId id="341" r:id="rId17"/>
    <p:sldId id="340" r:id="rId18"/>
    <p:sldId id="329" r:id="rId1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9DF201-6199-42E6-A671-05AB2103705F}">
          <p14:sldIdLst>
            <p14:sldId id="343"/>
            <p14:sldId id="256"/>
            <p14:sldId id="328"/>
            <p14:sldId id="268"/>
            <p14:sldId id="271"/>
            <p14:sldId id="270"/>
            <p14:sldId id="330"/>
          </p14:sldIdLst>
        </p14:section>
        <p14:section name="Untitled Section" id="{D5571FF8-C511-4685-81F7-3B4887415045}">
          <p14:sldIdLst>
            <p14:sldId id="307"/>
            <p14:sldId id="336"/>
            <p14:sldId id="337"/>
            <p14:sldId id="333"/>
            <p14:sldId id="338"/>
            <p14:sldId id="339"/>
            <p14:sldId id="323"/>
            <p14:sldId id="342"/>
            <p14:sldId id="341"/>
            <p14:sldId id="340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42E2"/>
    <a:srgbClr val="56A8E1"/>
    <a:srgbClr val="13C5A3"/>
    <a:srgbClr val="CCCCCC"/>
    <a:srgbClr val="181B3D"/>
    <a:srgbClr val="131B3E"/>
    <a:srgbClr val="33B4FF"/>
    <a:srgbClr val="5B9BD5"/>
    <a:srgbClr val="F44336"/>
    <a:srgbClr val="50E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E4692-2390-42E1-8645-EBEED2E3D589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8002F-A9E5-486E-9FDE-D9A775EFB93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64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077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233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021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652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177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017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51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730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509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3465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141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655B6-E71A-42F7-9C56-173ECD775422}" type="datetimeFigureOut">
              <a:rPr lang="id-ID" smtClean="0"/>
              <a:t>03/10/2019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7EFC-826F-4291-8C57-3408278512E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089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hyperlink" Target="http://www.truthinsideofyou.org/?attachment_id=3190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jpg"/><Relationship Id="rId5" Type="http://schemas.microsoft.com/office/2017/06/relationships/model3d" Target="../media/model3d1.glb"/><Relationship Id="rId10" Type="http://schemas.openxmlformats.org/officeDocument/2006/relationships/image" Target="../media/image19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hyperlink" Target="http://www.truthinsideofyou.org/?attachment_id=3190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jpg"/><Relationship Id="rId5" Type="http://schemas.microsoft.com/office/2017/06/relationships/model3d" Target="../media/model3d1.glb"/><Relationship Id="rId10" Type="http://schemas.openxmlformats.org/officeDocument/2006/relationships/image" Target="../media/image25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hyperlink" Target="http://www.truthinsideofyou.org/?attachment_id=3190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17/06/relationships/model3d" Target="../media/model3d1.glb"/><Relationship Id="rId10" Type="http://schemas.openxmlformats.org/officeDocument/2006/relationships/image" Target="../media/image30.jp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7B6E2-D5D2-40E6-BE03-8D94B0F82452}"/>
              </a:ext>
            </a:extLst>
          </p:cNvPr>
          <p:cNvSpPr/>
          <p:nvPr/>
        </p:nvSpPr>
        <p:spPr>
          <a:xfrm>
            <a:off x="716416" y="3984172"/>
            <a:ext cx="8166328" cy="2312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solidFill>
                  <a:srgbClr val="7030A0"/>
                </a:solidFill>
                <a:latin typeface="Consolas" panose="020B0609020204030204" pitchFamily="49" charset="0"/>
              </a:rPr>
              <a:t>fun</a:t>
            </a:r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600" dirty="0" err="1">
                <a:solidFill>
                  <a:schemeClr val="tx1"/>
                </a:solidFill>
                <a:latin typeface="Consolas" panose="020B0609020204030204" pitchFamily="49" charset="0"/>
              </a:rPr>
              <a:t>println</a:t>
            </a:r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92D050"/>
                </a:solidFill>
                <a:latin typeface="Consolas" panose="020B0609020204030204" pitchFamily="49" charset="0"/>
              </a:rPr>
              <a:t>“Hello Everyone!!”</a:t>
            </a:r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id-ID" sz="3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52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BB688D0E-5A36-486C-9BC3-841DA1F52014}"/>
              </a:ext>
            </a:extLst>
          </p:cNvPr>
          <p:cNvSpPr/>
          <p:nvPr/>
        </p:nvSpPr>
        <p:spPr>
          <a:xfrm>
            <a:off x="-54864" y="-54864"/>
            <a:ext cx="12637008" cy="7108318"/>
          </a:xfrm>
          <a:prstGeom prst="roundRect">
            <a:avLst>
              <a:gd name="adj" fmla="val 1894"/>
            </a:avLst>
          </a:prstGeom>
          <a:solidFill>
            <a:srgbClr val="3F51B5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929A08-7EDD-4563-A7BF-F7D45F4012D3}"/>
              </a:ext>
            </a:extLst>
          </p:cNvPr>
          <p:cNvGrpSpPr/>
          <p:nvPr/>
        </p:nvGrpSpPr>
        <p:grpSpPr>
          <a:xfrm>
            <a:off x="4794279" y="813302"/>
            <a:ext cx="2603441" cy="5371985"/>
            <a:chOff x="3760189" y="2050352"/>
            <a:chExt cx="2603441" cy="4439657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51588840-5569-4D1E-B3F7-52F22EC6B097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itle 3">
              <a:extLst>
                <a:ext uri="{FF2B5EF4-FFF2-40B4-BE49-F238E27FC236}">
                  <a16:creationId xmlns:a16="http://schemas.microsoft.com/office/drawing/2014/main" id="{1A3DB5DA-3568-4714-ACEC-9DC973983C05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5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Motherboard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4" name="Round Same Side Corner Rectangle 5">
              <a:extLst>
                <a:ext uri="{FF2B5EF4-FFF2-40B4-BE49-F238E27FC236}">
                  <a16:creationId xmlns:a16="http://schemas.microsoft.com/office/drawing/2014/main" id="{C417F03D-FE44-43CB-909A-175C2F7CFD91}"/>
                </a:ext>
              </a:extLst>
            </p:cNvPr>
            <p:cNvSpPr/>
            <p:nvPr/>
          </p:nvSpPr>
          <p:spPr>
            <a:xfrm rot="10800000">
              <a:off x="3774475" y="4893225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256ECEDB-B4BD-4B98-897D-1446FBC64400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899"/>
              <a:ext cx="2216279" cy="133392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</a:t>
              </a:r>
              <a:r>
                <a:rPr lang="en-US" sz="1100" b="0" dirty="0" err="1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Zyrex</a:t>
              </a:r>
              <a:endParaRPr lang="en-US" sz="1100" b="0" dirty="0">
                <a:solidFill>
                  <a:srgbClr val="FFFFFF">
                    <a:alpha val="70000"/>
                  </a:srgbClr>
                </a:solidFill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MS-7529 Ver : 1.6. (Micro ATX)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the function of the motherboard in general is to connect all the components of a computer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5BED337-A9D4-4F51-8846-18454CE39C67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45A450F-11F8-45DF-85F7-83C15441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20" y="1468535"/>
            <a:ext cx="1983042" cy="264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337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43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ounded Rectangle 3"/>
          <p:cNvSpPr/>
          <p:nvPr/>
        </p:nvSpPr>
        <p:spPr>
          <a:xfrm>
            <a:off x="1728083" y="2046515"/>
            <a:ext cx="8735833" cy="3139124"/>
          </a:xfrm>
          <a:prstGeom prst="roundRect">
            <a:avLst>
              <a:gd name="adj" fmla="val 1894"/>
            </a:avLst>
          </a:prstGeom>
          <a:solidFill>
            <a:srgbClr val="3F51B5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42254" y="200229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WHAT ???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94604" y="3674657"/>
            <a:ext cx="9144000" cy="151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The component </a:t>
            </a:r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we find in our friend’s computer</a:t>
            </a:r>
            <a:endParaRPr lang="en-GB" sz="2000" dirty="0">
              <a:solidFill>
                <a:schemeClr val="bg1"/>
              </a:solidFill>
              <a:latin typeface="Product Sans" panose="020B0403030502040203" pitchFamily="34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94604" y="3560716"/>
            <a:ext cx="4819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289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decel="6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/>
      <p:bldP spid="7" grpId="1"/>
      <p:bldP spid="8" grpId="0" build="p"/>
      <p:bldP spid="8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BB688D0E-5A36-486C-9BC3-841DA1F52014}"/>
              </a:ext>
            </a:extLst>
          </p:cNvPr>
          <p:cNvSpPr/>
          <p:nvPr/>
        </p:nvSpPr>
        <p:spPr>
          <a:xfrm>
            <a:off x="-54864" y="-54864"/>
            <a:ext cx="12637008" cy="7108318"/>
          </a:xfrm>
          <a:prstGeom prst="roundRect">
            <a:avLst>
              <a:gd name="adj" fmla="val 1894"/>
            </a:avLst>
          </a:prstGeom>
          <a:solidFill>
            <a:srgbClr val="3F51B5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36057E-2E21-46B9-82D0-6FFE92C1911D}"/>
              </a:ext>
            </a:extLst>
          </p:cNvPr>
          <p:cNvGrpSpPr/>
          <p:nvPr/>
        </p:nvGrpSpPr>
        <p:grpSpPr>
          <a:xfrm>
            <a:off x="510730" y="779583"/>
            <a:ext cx="2603441" cy="5371985"/>
            <a:chOff x="3760189" y="2050352"/>
            <a:chExt cx="2603441" cy="4439657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1190BCB5-1D52-4B7B-BABB-1E0E726F59F3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itle 3">
              <a:extLst>
                <a:ext uri="{FF2B5EF4-FFF2-40B4-BE49-F238E27FC236}">
                  <a16:creationId xmlns:a16="http://schemas.microsoft.com/office/drawing/2014/main" id="{B5CBE28B-8436-461E-8C8B-5A99DEEF0B62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5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Hard disk Internal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4" name="Round Same Side Corner Rectangle 5">
              <a:extLst>
                <a:ext uri="{FF2B5EF4-FFF2-40B4-BE49-F238E27FC236}">
                  <a16:creationId xmlns:a16="http://schemas.microsoft.com/office/drawing/2014/main" id="{7ED6DF22-02BA-4BCE-8906-EC9BA1D4FAA1}"/>
                </a:ext>
              </a:extLst>
            </p:cNvPr>
            <p:cNvSpPr/>
            <p:nvPr/>
          </p:nvSpPr>
          <p:spPr>
            <a:xfrm rot="10800000">
              <a:off x="3774475" y="4893225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itle 3">
              <a:extLst>
                <a:ext uri="{FF2B5EF4-FFF2-40B4-BE49-F238E27FC236}">
                  <a16:creationId xmlns:a16="http://schemas.microsoft.com/office/drawing/2014/main" id="{110983C8-8614-4534-98EE-F15A5BB31CF8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899"/>
              <a:ext cx="2216279" cy="10897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Seagate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250 GB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barracuda 7200-12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as storage in computer to save our data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23CE698-8C5A-444B-8D3D-40ACAD1A3732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7D3173-8D12-403F-B6F0-8EEF13D79432}"/>
              </a:ext>
            </a:extLst>
          </p:cNvPr>
          <p:cNvGrpSpPr/>
          <p:nvPr/>
        </p:nvGrpSpPr>
        <p:grpSpPr>
          <a:xfrm>
            <a:off x="6398574" y="779581"/>
            <a:ext cx="2603441" cy="5371985"/>
            <a:chOff x="3760189" y="2050352"/>
            <a:chExt cx="2603441" cy="4439657"/>
          </a:xfrm>
        </p:grpSpPr>
        <p:sp>
          <p:nvSpPr>
            <p:cNvPr id="29" name="Rounded Rectangle 14">
              <a:extLst>
                <a:ext uri="{FF2B5EF4-FFF2-40B4-BE49-F238E27FC236}">
                  <a16:creationId xmlns:a16="http://schemas.microsoft.com/office/drawing/2014/main" id="{9608F795-B965-4A86-ADB3-3962F5E64170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C505B679-6D61-4E45-8F7F-36C0667E2CC5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4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Second RAM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1" name="Round Same Side Corner Rectangle 16">
              <a:extLst>
                <a:ext uri="{FF2B5EF4-FFF2-40B4-BE49-F238E27FC236}">
                  <a16:creationId xmlns:a16="http://schemas.microsoft.com/office/drawing/2014/main" id="{EE7F8305-8079-4D30-B08B-9829EBF1E454}"/>
                </a:ext>
              </a:extLst>
            </p:cNvPr>
            <p:cNvSpPr/>
            <p:nvPr/>
          </p:nvSpPr>
          <p:spPr>
            <a:xfrm rot="10800000">
              <a:off x="3774475" y="4893226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F4AFF8BC-1A58-46FB-9625-71F206EE6537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901"/>
              <a:ext cx="2216279" cy="11577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</a:t>
              </a:r>
              <a:r>
                <a:rPr lang="en-US" sz="1100" b="0" dirty="0" err="1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Visipro</a:t>
              </a:r>
              <a:endParaRPr lang="en-US" sz="1100" b="0" dirty="0">
                <a:solidFill>
                  <a:srgbClr val="FFFFFF">
                    <a:alpha val="70000"/>
                  </a:srgbClr>
                </a:solidFill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512 MB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DDR2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to store data for short-term use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DE1DF6-5323-4B1F-AF18-4C8E713A6994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13592E-DA1B-45C9-A527-C89818041516}"/>
              </a:ext>
            </a:extLst>
          </p:cNvPr>
          <p:cNvGrpSpPr/>
          <p:nvPr/>
        </p:nvGrpSpPr>
        <p:grpSpPr>
          <a:xfrm>
            <a:off x="9331414" y="779580"/>
            <a:ext cx="2603441" cy="5371985"/>
            <a:chOff x="3760189" y="2050352"/>
            <a:chExt cx="2603441" cy="4439657"/>
          </a:xfrm>
        </p:grpSpPr>
        <p:sp>
          <p:nvSpPr>
            <p:cNvPr id="36" name="Rounded Rectangle 14">
              <a:extLst>
                <a:ext uri="{FF2B5EF4-FFF2-40B4-BE49-F238E27FC236}">
                  <a16:creationId xmlns:a16="http://schemas.microsoft.com/office/drawing/2014/main" id="{A967D2CE-F5C1-4941-AACF-74028FC453A6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3">
              <a:extLst>
                <a:ext uri="{FF2B5EF4-FFF2-40B4-BE49-F238E27FC236}">
                  <a16:creationId xmlns:a16="http://schemas.microsoft.com/office/drawing/2014/main" id="{52B45E8D-C181-449F-9908-2E0F4A9B0CFD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4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CD-ROM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8" name="Round Same Side Corner Rectangle 16">
              <a:extLst>
                <a:ext uri="{FF2B5EF4-FFF2-40B4-BE49-F238E27FC236}">
                  <a16:creationId xmlns:a16="http://schemas.microsoft.com/office/drawing/2014/main" id="{DDD3936E-F15C-443A-A3D4-081F5F8818DC}"/>
                </a:ext>
              </a:extLst>
            </p:cNvPr>
            <p:cNvSpPr/>
            <p:nvPr/>
          </p:nvSpPr>
          <p:spPr>
            <a:xfrm rot="10800000">
              <a:off x="3774475" y="4893226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itle 3">
              <a:extLst>
                <a:ext uri="{FF2B5EF4-FFF2-40B4-BE49-F238E27FC236}">
                  <a16:creationId xmlns:a16="http://schemas.microsoft.com/office/drawing/2014/main" id="{E03034B6-668C-433A-B5BC-50CF4F1743B8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902"/>
              <a:ext cx="2216279" cy="11577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Samsung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SH-M522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  : to read data from a CD. CD-ROM also means that the CD-ROM drive which can only be used to read a CD.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83179D-262F-41E9-AC3B-0561B0FF112B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929A08-7EDD-4563-A7BF-F7D45F4012D3}"/>
              </a:ext>
            </a:extLst>
          </p:cNvPr>
          <p:cNvGrpSpPr/>
          <p:nvPr/>
        </p:nvGrpSpPr>
        <p:grpSpPr>
          <a:xfrm>
            <a:off x="3451443" y="782424"/>
            <a:ext cx="2603441" cy="5371985"/>
            <a:chOff x="3760189" y="2050352"/>
            <a:chExt cx="2603441" cy="4439657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51588840-5569-4D1E-B3F7-52F22EC6B097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itle 3">
              <a:extLst>
                <a:ext uri="{FF2B5EF4-FFF2-40B4-BE49-F238E27FC236}">
                  <a16:creationId xmlns:a16="http://schemas.microsoft.com/office/drawing/2014/main" id="{1A3DB5DA-3568-4714-ACEC-9DC973983C05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5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Random Access Memory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4" name="Round Same Side Corner Rectangle 5">
              <a:extLst>
                <a:ext uri="{FF2B5EF4-FFF2-40B4-BE49-F238E27FC236}">
                  <a16:creationId xmlns:a16="http://schemas.microsoft.com/office/drawing/2014/main" id="{C417F03D-FE44-43CB-909A-175C2F7CFD91}"/>
                </a:ext>
              </a:extLst>
            </p:cNvPr>
            <p:cNvSpPr/>
            <p:nvPr/>
          </p:nvSpPr>
          <p:spPr>
            <a:xfrm rot="10800000">
              <a:off x="3774475" y="4893225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256ECEDB-B4BD-4B98-897D-1446FBC64400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899"/>
              <a:ext cx="2216279" cy="10897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Kingston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512 MB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DDR2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to store data for short-term use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5BED337-A9D4-4F51-8846-18454CE39C67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8567D797-64D0-4312-8E29-C54A9F2EA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366" r="-242" b="12762"/>
          <a:stretch/>
        </p:blipFill>
        <p:spPr>
          <a:xfrm>
            <a:off x="822827" y="1482077"/>
            <a:ext cx="1987118" cy="2564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46" descr="A close up of a device&#10;&#10;Description automatically generated">
            <a:extLst>
              <a:ext uri="{FF2B5EF4-FFF2-40B4-BE49-F238E27FC236}">
                <a16:creationId xmlns:a16="http://schemas.microsoft.com/office/drawing/2014/main" id="{46B5ECA6-8DA5-4F7A-8290-E1A7B73D09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8" t="6068" r="22300"/>
          <a:stretch/>
        </p:blipFill>
        <p:spPr>
          <a:xfrm rot="5400000">
            <a:off x="3655579" y="1635445"/>
            <a:ext cx="2207999" cy="2257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 descr="A close up of a device&#10;&#10;Description automatically generated">
            <a:extLst>
              <a:ext uri="{FF2B5EF4-FFF2-40B4-BE49-F238E27FC236}">
                <a16:creationId xmlns:a16="http://schemas.microsoft.com/office/drawing/2014/main" id="{4AA2B494-CB58-4A26-B398-9D9415BA52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8" t="6068" r="22300"/>
          <a:stretch/>
        </p:blipFill>
        <p:spPr>
          <a:xfrm rot="5400000">
            <a:off x="6589150" y="1646388"/>
            <a:ext cx="2207999" cy="2257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wooden, cabinet, indoor&#10;&#10;Description automatically generated">
            <a:extLst>
              <a:ext uri="{FF2B5EF4-FFF2-40B4-BE49-F238E27FC236}">
                <a16:creationId xmlns:a16="http://schemas.microsoft.com/office/drawing/2014/main" id="{A917F9B4-5EE7-4E3D-A224-E455720907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3" r="23543"/>
          <a:stretch/>
        </p:blipFill>
        <p:spPr>
          <a:xfrm>
            <a:off x="9583395" y="1573450"/>
            <a:ext cx="2113762" cy="240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16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BB688D0E-5A36-486C-9BC3-841DA1F52014}"/>
              </a:ext>
            </a:extLst>
          </p:cNvPr>
          <p:cNvSpPr/>
          <p:nvPr/>
        </p:nvSpPr>
        <p:spPr>
          <a:xfrm>
            <a:off x="-54864" y="-54864"/>
            <a:ext cx="12637008" cy="7108318"/>
          </a:xfrm>
          <a:prstGeom prst="roundRect">
            <a:avLst>
              <a:gd name="adj" fmla="val 1894"/>
            </a:avLst>
          </a:prstGeom>
          <a:solidFill>
            <a:srgbClr val="3F51B5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7D3173-8D12-403F-B6F0-8EEF13D79432}"/>
              </a:ext>
            </a:extLst>
          </p:cNvPr>
          <p:cNvGrpSpPr/>
          <p:nvPr/>
        </p:nvGrpSpPr>
        <p:grpSpPr>
          <a:xfrm>
            <a:off x="7672735" y="779581"/>
            <a:ext cx="2603441" cy="5371985"/>
            <a:chOff x="3760189" y="2050352"/>
            <a:chExt cx="2603441" cy="4439657"/>
          </a:xfrm>
        </p:grpSpPr>
        <p:sp>
          <p:nvSpPr>
            <p:cNvPr id="29" name="Rounded Rectangle 14">
              <a:extLst>
                <a:ext uri="{FF2B5EF4-FFF2-40B4-BE49-F238E27FC236}">
                  <a16:creationId xmlns:a16="http://schemas.microsoft.com/office/drawing/2014/main" id="{9608F795-B965-4A86-ADB3-3962F5E64170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C505B679-6D61-4E45-8F7F-36C0667E2CC5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4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Processor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1" name="Round Same Side Corner Rectangle 16">
              <a:extLst>
                <a:ext uri="{FF2B5EF4-FFF2-40B4-BE49-F238E27FC236}">
                  <a16:creationId xmlns:a16="http://schemas.microsoft.com/office/drawing/2014/main" id="{EE7F8305-8079-4D30-B08B-9829EBF1E454}"/>
                </a:ext>
              </a:extLst>
            </p:cNvPr>
            <p:cNvSpPr/>
            <p:nvPr/>
          </p:nvSpPr>
          <p:spPr>
            <a:xfrm rot="10800000">
              <a:off x="3774475" y="4893226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F4AFF8BC-1A58-46FB-9625-71F206EE6537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46169"/>
              <a:ext cx="2216279" cy="13276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Intel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-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Pentium Dual Core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Carries out the instruction of a computer program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DE1DF6-5323-4B1F-AF18-4C8E713A6994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929A08-7EDD-4563-A7BF-F7D45F4012D3}"/>
              </a:ext>
            </a:extLst>
          </p:cNvPr>
          <p:cNvGrpSpPr/>
          <p:nvPr/>
        </p:nvGrpSpPr>
        <p:grpSpPr>
          <a:xfrm>
            <a:off x="4725604" y="782424"/>
            <a:ext cx="2603441" cy="5371985"/>
            <a:chOff x="3760189" y="2050352"/>
            <a:chExt cx="2603441" cy="4439657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51588840-5569-4D1E-B3F7-52F22EC6B097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itle 3">
              <a:extLst>
                <a:ext uri="{FF2B5EF4-FFF2-40B4-BE49-F238E27FC236}">
                  <a16:creationId xmlns:a16="http://schemas.microsoft.com/office/drawing/2014/main" id="{1A3DB5DA-3568-4714-ACEC-9DC973983C05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5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Processor’s Fan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4" name="Round Same Side Corner Rectangle 5">
              <a:extLst>
                <a:ext uri="{FF2B5EF4-FFF2-40B4-BE49-F238E27FC236}">
                  <a16:creationId xmlns:a16="http://schemas.microsoft.com/office/drawing/2014/main" id="{C417F03D-FE44-43CB-909A-175C2F7CFD91}"/>
                </a:ext>
              </a:extLst>
            </p:cNvPr>
            <p:cNvSpPr/>
            <p:nvPr/>
          </p:nvSpPr>
          <p:spPr>
            <a:xfrm rot="10800000">
              <a:off x="3774475" y="4893225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256ECEDB-B4BD-4B98-897D-1446FBC64400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899"/>
              <a:ext cx="2216279" cy="10897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Intel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-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-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to pull cooler air into the computer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5BED337-A9D4-4F51-8846-18454CE39C67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70ACEA-EB0B-4B05-B042-2FDED67977F7}"/>
              </a:ext>
            </a:extLst>
          </p:cNvPr>
          <p:cNvGrpSpPr/>
          <p:nvPr/>
        </p:nvGrpSpPr>
        <p:grpSpPr>
          <a:xfrm>
            <a:off x="1835430" y="779580"/>
            <a:ext cx="2603441" cy="5371985"/>
            <a:chOff x="3760189" y="2050352"/>
            <a:chExt cx="2603441" cy="4439657"/>
          </a:xfrm>
        </p:grpSpPr>
        <p:sp>
          <p:nvSpPr>
            <p:cNvPr id="47" name="Rounded Rectangle 3">
              <a:extLst>
                <a:ext uri="{FF2B5EF4-FFF2-40B4-BE49-F238E27FC236}">
                  <a16:creationId xmlns:a16="http://schemas.microsoft.com/office/drawing/2014/main" id="{024F7F80-7877-4E82-A44C-3415A96A2242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itle 3">
              <a:extLst>
                <a:ext uri="{FF2B5EF4-FFF2-40B4-BE49-F238E27FC236}">
                  <a16:creationId xmlns:a16="http://schemas.microsoft.com/office/drawing/2014/main" id="{E8D1D101-FB33-49EF-8AAE-A60A8D6EFA2C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5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Motherboard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9" name="Round Same Side Corner Rectangle 5">
              <a:extLst>
                <a:ext uri="{FF2B5EF4-FFF2-40B4-BE49-F238E27FC236}">
                  <a16:creationId xmlns:a16="http://schemas.microsoft.com/office/drawing/2014/main" id="{8822777D-EC82-4A69-BFFB-24E25908AC20}"/>
                </a:ext>
              </a:extLst>
            </p:cNvPr>
            <p:cNvSpPr/>
            <p:nvPr/>
          </p:nvSpPr>
          <p:spPr>
            <a:xfrm rot="10800000">
              <a:off x="3774475" y="4893225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itle 3">
              <a:extLst>
                <a:ext uri="{FF2B5EF4-FFF2-40B4-BE49-F238E27FC236}">
                  <a16:creationId xmlns:a16="http://schemas.microsoft.com/office/drawing/2014/main" id="{4EB211A9-EB76-47D9-A56B-4AD0932D14BF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899"/>
              <a:ext cx="2216279" cy="133392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ASUS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PSSBDO-VM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the function of the motherboard in general is to connect all the components of a computer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D2B316D-F97D-4F79-BFB5-F8BD78B343AA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icture containing indoor, wall, floor, person&#10;&#10;Description automatically generated">
            <a:extLst>
              <a:ext uri="{FF2B5EF4-FFF2-40B4-BE49-F238E27FC236}">
                <a16:creationId xmlns:a16="http://schemas.microsoft.com/office/drawing/2014/main" id="{5CF56438-99B2-4188-A97D-FD5C4A8E4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945" y="1397345"/>
            <a:ext cx="1983041" cy="264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4CCB24C8-F55A-4674-AD79-87965A01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2" t="10259" r="36389" b="4571"/>
          <a:stretch/>
        </p:blipFill>
        <p:spPr>
          <a:xfrm>
            <a:off x="7949720" y="1480816"/>
            <a:ext cx="2063754" cy="2477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0E5C6D14-BF1F-4B32-8566-33B200AC0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374" r="-497" b="20376"/>
          <a:stretch/>
        </p:blipFill>
        <p:spPr>
          <a:xfrm>
            <a:off x="2034307" y="1624674"/>
            <a:ext cx="2191397" cy="217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059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r in the middle of the night sky&#10;&#10;Description automatically generated">
            <a:extLst>
              <a:ext uri="{FF2B5EF4-FFF2-40B4-BE49-F238E27FC236}">
                <a16:creationId xmlns:a16="http://schemas.microsoft.com/office/drawing/2014/main" id="{D3708130-4753-41F3-84E5-0E3F27FC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76A6F7-14ED-4BC2-B560-0E5477FE1B29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ruthinsideofyou.org/?attachment_id=319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3368287" y="4040567"/>
            <a:ext cx="5619596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sz="1200" dirty="0">
              <a:solidFill>
                <a:srgbClr val="FFFFFF">
                  <a:alpha val="70000"/>
                </a:srgb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EECC04F-2B34-43A0-A861-90FDE17B80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297227"/>
                  </p:ext>
                </p:extLst>
              </p:nvPr>
            </p:nvGraphicFramePr>
            <p:xfrm>
              <a:off x="9184026" y="-1330808"/>
              <a:ext cx="5029500" cy="31798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29500" cy="3179859"/>
                    </a:xfrm>
                    <a:prstGeom prst="rect">
                      <a:avLst/>
                    </a:prstGeom>
                  </am3d:spPr>
                  <am3d:camera>
                    <am3d:pos x="0" y="0" z="69721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-83735" dy="370225" dz="-17112895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2085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EECC04F-2B34-43A0-A861-90FDE17B80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84026" y="-1330808"/>
                <a:ext cx="5029500" cy="3179859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24F2D82-3B87-4D01-B6B5-600126C436BD}"/>
              </a:ext>
            </a:extLst>
          </p:cNvPr>
          <p:cNvGrpSpPr/>
          <p:nvPr/>
        </p:nvGrpSpPr>
        <p:grpSpPr>
          <a:xfrm>
            <a:off x="3286202" y="406800"/>
            <a:ext cx="5619596" cy="743295"/>
            <a:chOff x="3286202" y="406800"/>
            <a:chExt cx="5619596" cy="74329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3286202" y="406800"/>
              <a:ext cx="5619596" cy="491035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r>
                <a:rPr lang="en-US" sz="4000" dirty="0">
                  <a:solidFill>
                    <a:srgbClr val="FFFFFF"/>
                  </a:solidFill>
                  <a:latin typeface="Product Sans" panose="020B0403030502040203" pitchFamily="34" charset="0"/>
                </a:rPr>
                <a:t>Some Documentation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F8D94DB-F4BB-4109-920A-FECD9712283D}"/>
                </a:ext>
              </a:extLst>
            </p:cNvPr>
            <p:cNvSpPr txBox="1">
              <a:spLocks/>
            </p:cNvSpPr>
            <p:nvPr/>
          </p:nvSpPr>
          <p:spPr>
            <a:xfrm>
              <a:off x="6461537" y="856488"/>
              <a:ext cx="2444261" cy="29360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r>
                <a:rPr lang="en-US" sz="2000" dirty="0">
                  <a:solidFill>
                    <a:srgbClr val="FFFFFF"/>
                  </a:solidFill>
                  <a:latin typeface="Product Sans" panose="020B0403030502040203" pitchFamily="34" charset="0"/>
                </a:rPr>
                <a:t>Documentation 1</a:t>
              </a:r>
            </a:p>
          </p:txBody>
        </p:sp>
      </p:grpSp>
      <p:pic>
        <p:nvPicPr>
          <p:cNvPr id="8" name="Picture 7" descr="A person standing in front of a computer keyboard&#10;&#10;Description automatically generated">
            <a:extLst>
              <a:ext uri="{FF2B5EF4-FFF2-40B4-BE49-F238E27FC236}">
                <a16:creationId xmlns:a16="http://schemas.microsoft.com/office/drawing/2014/main" id="{A099E985-8FEC-45F7-8536-EA2422480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06" y="1301659"/>
            <a:ext cx="3864387" cy="5152516"/>
          </a:xfrm>
          <a:prstGeom prst="rect">
            <a:avLst/>
          </a:prstGeom>
        </p:spPr>
      </p:pic>
      <p:pic>
        <p:nvPicPr>
          <p:cNvPr id="11" name="Picture 10" descr="A picture containing person, indoor, floor, sitting&#10;&#10;Description automatically generated">
            <a:extLst>
              <a:ext uri="{FF2B5EF4-FFF2-40B4-BE49-F238E27FC236}">
                <a16:creationId xmlns:a16="http://schemas.microsoft.com/office/drawing/2014/main" id="{ADEA7309-6BFB-4514-B7D8-1956DB747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05" y="1298684"/>
            <a:ext cx="3864387" cy="5152516"/>
          </a:xfrm>
          <a:prstGeom prst="rect">
            <a:avLst/>
          </a:prstGeom>
        </p:spPr>
      </p:pic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C30166F6-B9A7-4A36-AB2B-05C1DB00A5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07" y="1296883"/>
            <a:ext cx="3864387" cy="5152516"/>
          </a:xfrm>
          <a:prstGeom prst="rect">
            <a:avLst/>
          </a:prstGeom>
        </p:spPr>
      </p:pic>
      <p:pic>
        <p:nvPicPr>
          <p:cNvPr id="16" name="Picture 15" descr="A circuit board&#10;&#10;Description automatically generated">
            <a:extLst>
              <a:ext uri="{FF2B5EF4-FFF2-40B4-BE49-F238E27FC236}">
                <a16:creationId xmlns:a16="http://schemas.microsoft.com/office/drawing/2014/main" id="{D1F5DD38-C893-4B0E-8CFF-9697471BD4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07" y="1309939"/>
            <a:ext cx="3864387" cy="5152516"/>
          </a:xfrm>
          <a:prstGeom prst="rect">
            <a:avLst/>
          </a:prstGeom>
        </p:spPr>
      </p:pic>
      <p:pic>
        <p:nvPicPr>
          <p:cNvPr id="18" name="Picture 17" descr="A picture containing indoor, person, wall&#10;&#10;Description automatically generated">
            <a:extLst>
              <a:ext uri="{FF2B5EF4-FFF2-40B4-BE49-F238E27FC236}">
                <a16:creationId xmlns:a16="http://schemas.microsoft.com/office/drawing/2014/main" id="{4D095C38-6D13-4A27-A6C7-B1544701C0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07" y="1283821"/>
            <a:ext cx="3864387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r in the middle of the night sky&#10;&#10;Description automatically generated">
            <a:extLst>
              <a:ext uri="{FF2B5EF4-FFF2-40B4-BE49-F238E27FC236}">
                <a16:creationId xmlns:a16="http://schemas.microsoft.com/office/drawing/2014/main" id="{D3708130-4753-41F3-84E5-0E3F27FC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76A6F7-14ED-4BC2-B560-0E5477FE1B29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ruthinsideofyou.org/?attachment_id=319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3368287" y="4040567"/>
            <a:ext cx="5619596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sz="1200" dirty="0">
              <a:solidFill>
                <a:srgbClr val="FFFFFF">
                  <a:alpha val="70000"/>
                </a:srgb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EECC04F-2B34-43A0-A861-90FDE17B80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174073"/>
                  </p:ext>
                </p:extLst>
              </p:nvPr>
            </p:nvGraphicFramePr>
            <p:xfrm rot="19518489">
              <a:off x="-1297983" y="-1781552"/>
              <a:ext cx="4028004" cy="4066095"/>
            </p:xfrm>
            <a:graphic>
              <a:graphicData uri="http://schemas.microsoft.com/office/drawing/2017/model3d">
                <am3d:model3d r:embed="rId5">
                  <am3d:spPr>
                    <a:xfrm rot="19518489">
                      <a:off x="0" y="0"/>
                      <a:ext cx="4028004" cy="4066095"/>
                    </a:xfrm>
                    <a:prstGeom prst="rect">
                      <a:avLst/>
                    </a:prstGeom>
                  </am3d:spPr>
                  <am3d:camera>
                    <am3d:pos x="0" y="0" z="69721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-83735" dy="370225" dz="-171128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434" ay="1929158" az="-534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2085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EECC04F-2B34-43A0-A861-90FDE17B80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9518489">
                <a:off x="-1297983" y="-1781552"/>
                <a:ext cx="4028004" cy="4066095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23B88D-7539-4C49-9BD6-0FAFADBE5ECD}"/>
              </a:ext>
            </a:extLst>
          </p:cNvPr>
          <p:cNvGrpSpPr/>
          <p:nvPr/>
        </p:nvGrpSpPr>
        <p:grpSpPr>
          <a:xfrm>
            <a:off x="3286202" y="406800"/>
            <a:ext cx="5619596" cy="743295"/>
            <a:chOff x="3286202" y="406800"/>
            <a:chExt cx="5619596" cy="74329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3286202" y="406800"/>
              <a:ext cx="5619596" cy="491035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r>
                <a:rPr lang="en-US" sz="4000" dirty="0">
                  <a:solidFill>
                    <a:srgbClr val="FFFFFF"/>
                  </a:solidFill>
                  <a:latin typeface="Product Sans" panose="020B0403030502040203" pitchFamily="34" charset="0"/>
                </a:rPr>
                <a:t>Some Documentation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F8D94DB-F4BB-4109-920A-FECD9712283D}"/>
                </a:ext>
              </a:extLst>
            </p:cNvPr>
            <p:cNvSpPr txBox="1">
              <a:spLocks/>
            </p:cNvSpPr>
            <p:nvPr/>
          </p:nvSpPr>
          <p:spPr>
            <a:xfrm>
              <a:off x="6461537" y="856488"/>
              <a:ext cx="2444261" cy="29360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r>
                <a:rPr lang="en-US" sz="2000" dirty="0">
                  <a:solidFill>
                    <a:srgbClr val="FFFFFF"/>
                  </a:solidFill>
                  <a:latin typeface="Product Sans" panose="020B0403030502040203" pitchFamily="34" charset="0"/>
                </a:rPr>
                <a:t>Documentation 2</a:t>
              </a:r>
            </a:p>
          </p:txBody>
        </p: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198B0B8-CED3-498F-A79D-DA9E8F98D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48" y="1574185"/>
            <a:ext cx="5677705" cy="4258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366C3D-2A9C-48E3-8C02-2774FD1F0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07" y="1244631"/>
            <a:ext cx="3864387" cy="5152516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848A7A11-E2EC-402D-AEB4-64C1816057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07" y="1244632"/>
            <a:ext cx="3864387" cy="5152516"/>
          </a:xfrm>
          <a:prstGeom prst="rect">
            <a:avLst/>
          </a:prstGeom>
        </p:spPr>
      </p:pic>
      <p:pic>
        <p:nvPicPr>
          <p:cNvPr id="14" name="Picture 13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9D2EE499-1322-4552-A6A6-38C023FB86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48" y="1534989"/>
            <a:ext cx="567770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r in the middle of the night sky&#10;&#10;Description automatically generated">
            <a:extLst>
              <a:ext uri="{FF2B5EF4-FFF2-40B4-BE49-F238E27FC236}">
                <a16:creationId xmlns:a16="http://schemas.microsoft.com/office/drawing/2014/main" id="{D3708130-4753-41F3-84E5-0E3F27FC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76A6F7-14ED-4BC2-B560-0E5477FE1B29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truthinsideofyou.org/?attachment_id=319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3368287" y="4040567"/>
            <a:ext cx="5619596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sz="1200" dirty="0">
              <a:solidFill>
                <a:srgbClr val="FFFFFF">
                  <a:alpha val="70000"/>
                </a:srgb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EECC04F-2B34-43A0-A861-90FDE17B80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8360131"/>
                  </p:ext>
                </p:extLst>
              </p:nvPr>
            </p:nvGraphicFramePr>
            <p:xfrm rot="18361633">
              <a:off x="6665997" y="2877502"/>
              <a:ext cx="9058133" cy="6981716"/>
            </p:xfrm>
            <a:graphic>
              <a:graphicData uri="http://schemas.microsoft.com/office/drawing/2017/model3d">
                <am3d:model3d r:embed="rId5">
                  <am3d:spPr>
                    <a:xfrm rot="18361633">
                      <a:off x="0" y="0"/>
                      <a:ext cx="9058133" cy="6981716"/>
                    </a:xfrm>
                    <a:prstGeom prst="rect">
                      <a:avLst/>
                    </a:prstGeom>
                  </am3d:spPr>
                  <am3d:camera>
                    <am3d:pos x="0" y="0" z="697216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-83733" dy="370226" dz="-17112901"/>
                    <am3d:scale>
                      <am3d:sx n="1000000" d="1000000"/>
                      <am3d:sy n="1000000" d="1000000"/>
                      <am3d:sz n="1000000" d="1000000"/>
                    </am3d:scale>
                    <am3d:rot ax="-498539" ay="-192304" az="4626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496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EECC04F-2B34-43A0-A861-90FDE17B80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8361633">
                <a:off x="6665997" y="2877502"/>
                <a:ext cx="9058133" cy="6981716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D0D883A-67A3-4932-ACB2-5CC475B98C3E}"/>
              </a:ext>
            </a:extLst>
          </p:cNvPr>
          <p:cNvGrpSpPr/>
          <p:nvPr/>
        </p:nvGrpSpPr>
        <p:grpSpPr>
          <a:xfrm>
            <a:off x="3286202" y="406800"/>
            <a:ext cx="5619596" cy="743295"/>
            <a:chOff x="3286202" y="406800"/>
            <a:chExt cx="5619596" cy="743295"/>
          </a:xfrm>
        </p:grpSpPr>
        <p:sp>
          <p:nvSpPr>
            <p:cNvPr id="19" name="Title 1"/>
            <p:cNvSpPr txBox="1">
              <a:spLocks/>
            </p:cNvSpPr>
            <p:nvPr/>
          </p:nvSpPr>
          <p:spPr>
            <a:xfrm>
              <a:off x="3286202" y="406800"/>
              <a:ext cx="5619596" cy="491035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r>
                <a:rPr lang="en-US" sz="4000" dirty="0">
                  <a:solidFill>
                    <a:srgbClr val="FFFFFF"/>
                  </a:solidFill>
                  <a:latin typeface="Product Sans" panose="020B0403030502040203" pitchFamily="34" charset="0"/>
                </a:rPr>
                <a:t>Some Documentation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F8D94DB-F4BB-4109-920A-FECD9712283D}"/>
                </a:ext>
              </a:extLst>
            </p:cNvPr>
            <p:cNvSpPr txBox="1">
              <a:spLocks/>
            </p:cNvSpPr>
            <p:nvPr/>
          </p:nvSpPr>
          <p:spPr>
            <a:xfrm>
              <a:off x="6461537" y="856488"/>
              <a:ext cx="2444261" cy="293607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r>
                <a:rPr lang="en-US" sz="2000" dirty="0">
                  <a:solidFill>
                    <a:srgbClr val="FFFFFF"/>
                  </a:solidFill>
                  <a:latin typeface="Product Sans" panose="020B0403030502040203" pitchFamily="34" charset="0"/>
                </a:rPr>
                <a:t>Documentation 3</a:t>
              </a:r>
            </a:p>
          </p:txBody>
        </p:sp>
      </p:grp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9EBD99B8-0313-4CCC-945D-EC88F4EE2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40" y="1493419"/>
            <a:ext cx="6872521" cy="3871162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2094A59B-01C5-46E7-9838-349C48F01F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46" y="1299862"/>
            <a:ext cx="3193708" cy="4258277"/>
          </a:xfrm>
          <a:prstGeom prst="rect">
            <a:avLst/>
          </a:prstGeom>
        </p:spPr>
      </p:pic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BEC111E7-0662-4C57-A248-83DC8C188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3807" y="852742"/>
            <a:ext cx="3864387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224465" y="2937965"/>
            <a:ext cx="9699902" cy="97983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z="6600" dirty="0">
                <a:solidFill>
                  <a:srgbClr val="FFFFFF"/>
                </a:solidFill>
                <a:latin typeface="Product Sans" panose="020B0403030502040203" pitchFamily="34" charset="0"/>
              </a:rPr>
              <a:t>Any Question 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68287" y="4040567"/>
            <a:ext cx="5619596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sz="1200" dirty="0">
              <a:solidFill>
                <a:srgbClr val="FFFFFF">
                  <a:alpha val="70000"/>
                </a:srgb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ounded Rectangle 16"/>
          <p:cNvSpPr/>
          <p:nvPr/>
        </p:nvSpPr>
        <p:spPr>
          <a:xfrm>
            <a:off x="2498961" y="3179252"/>
            <a:ext cx="745750" cy="1109760"/>
          </a:xfrm>
          <a:prstGeom prst="roundRect">
            <a:avLst>
              <a:gd name="adj" fmla="val 50000"/>
            </a:avLst>
          </a:prstGeom>
          <a:pattFill prst="zigZ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7"/>
          <p:cNvSpPr/>
          <p:nvPr/>
        </p:nvSpPr>
        <p:spPr>
          <a:xfrm>
            <a:off x="3650564" y="2544914"/>
            <a:ext cx="745750" cy="4299820"/>
          </a:xfrm>
          <a:prstGeom prst="roundRect">
            <a:avLst>
              <a:gd name="adj" fmla="val 50000"/>
            </a:avLst>
          </a:prstGeom>
          <a:pattFill prst="zigZ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8"/>
          <p:cNvSpPr/>
          <p:nvPr/>
        </p:nvSpPr>
        <p:spPr>
          <a:xfrm>
            <a:off x="4802167" y="786099"/>
            <a:ext cx="745750" cy="4978386"/>
          </a:xfrm>
          <a:prstGeom prst="roundRect">
            <a:avLst>
              <a:gd name="adj" fmla="val 50000"/>
            </a:avLst>
          </a:prstGeom>
          <a:pattFill prst="zigZ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9"/>
          <p:cNvSpPr/>
          <p:nvPr/>
        </p:nvSpPr>
        <p:spPr>
          <a:xfrm>
            <a:off x="5953770" y="-59961"/>
            <a:ext cx="745750" cy="5321028"/>
          </a:xfrm>
          <a:prstGeom prst="roundRect">
            <a:avLst>
              <a:gd name="adj" fmla="val 50000"/>
            </a:avLst>
          </a:prstGeom>
          <a:pattFill prst="zigZ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0"/>
          <p:cNvSpPr/>
          <p:nvPr/>
        </p:nvSpPr>
        <p:spPr>
          <a:xfrm>
            <a:off x="7105373" y="1083846"/>
            <a:ext cx="745750" cy="4581996"/>
          </a:xfrm>
          <a:prstGeom prst="roundRect">
            <a:avLst>
              <a:gd name="adj" fmla="val 50000"/>
            </a:avLst>
          </a:prstGeom>
          <a:pattFill prst="zigZ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1"/>
          <p:cNvSpPr/>
          <p:nvPr/>
        </p:nvSpPr>
        <p:spPr>
          <a:xfrm>
            <a:off x="8256976" y="1728970"/>
            <a:ext cx="745750" cy="1361760"/>
          </a:xfrm>
          <a:prstGeom prst="roundRect">
            <a:avLst>
              <a:gd name="adj" fmla="val 50000"/>
            </a:avLst>
          </a:prstGeom>
          <a:pattFill prst="zigZ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blurRad="368300" dist="2032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224465" y="2937965"/>
            <a:ext cx="9699902" cy="97983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sz="7200" dirty="0">
                <a:solidFill>
                  <a:srgbClr val="FFFFFF"/>
                </a:solidFill>
                <a:latin typeface="Product Sans" panose="020B0403030502040203" pitchFamily="34" charset="0"/>
              </a:rPr>
              <a:t>Thanks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68287" y="4040567"/>
            <a:ext cx="5619596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sz="1200" dirty="0">
              <a:solidFill>
                <a:srgbClr val="FFFFFF">
                  <a:alpha val="70000"/>
                </a:srgb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13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 12"/>
          <p:cNvSpPr/>
          <p:nvPr/>
        </p:nvSpPr>
        <p:spPr>
          <a:xfrm rot="18899881" flipH="1">
            <a:off x="-2616357" y="103431"/>
            <a:ext cx="7219260" cy="5336346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  <a:gd name="connsiteX0" fmla="*/ 3280831 w 10044119"/>
              <a:gd name="connsiteY0" fmla="*/ 0 h 7237011"/>
              <a:gd name="connsiteX1" fmla="*/ 10044119 w 10044119"/>
              <a:gd name="connsiteY1" fmla="*/ 6765245 h 7237011"/>
              <a:gd name="connsiteX2" fmla="*/ 9555523 w 10044119"/>
              <a:gd name="connsiteY2" fmla="*/ 7237011 h 7237011"/>
              <a:gd name="connsiteX3" fmla="*/ 0 w 10044119"/>
              <a:gd name="connsiteY3" fmla="*/ 3279587 h 7237011"/>
              <a:gd name="connsiteX0" fmla="*/ 3280831 w 10044119"/>
              <a:gd name="connsiteY0" fmla="*/ 0 h 7424430"/>
              <a:gd name="connsiteX1" fmla="*/ 10044119 w 10044119"/>
              <a:gd name="connsiteY1" fmla="*/ 6765245 h 7424430"/>
              <a:gd name="connsiteX2" fmla="*/ 9368117 w 10044119"/>
              <a:gd name="connsiteY2" fmla="*/ 7424429 h 7424430"/>
              <a:gd name="connsiteX3" fmla="*/ 0 w 10044119"/>
              <a:gd name="connsiteY3" fmla="*/ 3279587 h 74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119" h="7424430">
                <a:moveTo>
                  <a:pt x="3280831" y="0"/>
                </a:moveTo>
                <a:lnTo>
                  <a:pt x="10044119" y="6765245"/>
                </a:lnTo>
                <a:lnTo>
                  <a:pt x="9368117" y="7424429"/>
                </a:lnTo>
                <a:lnTo>
                  <a:pt x="0" y="3279587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9"/>
          <p:cNvSpPr/>
          <p:nvPr/>
        </p:nvSpPr>
        <p:spPr>
          <a:xfrm rot="18900000">
            <a:off x="3342042" y="2217752"/>
            <a:ext cx="10034213" cy="701934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  <a:gd name="connsiteX0" fmla="*/ 6224629 w 6224629"/>
              <a:gd name="connsiteY0" fmla="*/ 0 h 7245648"/>
              <a:gd name="connsiteX1" fmla="*/ 3778408 w 6224629"/>
              <a:gd name="connsiteY1" fmla="*/ 7102825 h 7245648"/>
              <a:gd name="connsiteX2" fmla="*/ 3635585 w 6224629"/>
              <a:gd name="connsiteY2" fmla="*/ 7245648 h 7245648"/>
              <a:gd name="connsiteX3" fmla="*/ 0 w 6224629"/>
              <a:gd name="connsiteY3" fmla="*/ 3610063 h 7245648"/>
              <a:gd name="connsiteX4" fmla="*/ 6224629 w 6224629"/>
              <a:gd name="connsiteY4" fmla="*/ 0 h 7245648"/>
              <a:gd name="connsiteX0" fmla="*/ 6224629 w 6741893"/>
              <a:gd name="connsiteY0" fmla="*/ 0 h 7245648"/>
              <a:gd name="connsiteX1" fmla="*/ 6741893 w 6741893"/>
              <a:gd name="connsiteY1" fmla="*/ 4171670 h 7245648"/>
              <a:gd name="connsiteX2" fmla="*/ 3635585 w 6741893"/>
              <a:gd name="connsiteY2" fmla="*/ 7245648 h 7245648"/>
              <a:gd name="connsiteX3" fmla="*/ 0 w 6741893"/>
              <a:gd name="connsiteY3" fmla="*/ 3610063 h 7245648"/>
              <a:gd name="connsiteX4" fmla="*/ 6224629 w 6741893"/>
              <a:gd name="connsiteY4" fmla="*/ 0 h 7245648"/>
              <a:gd name="connsiteX0" fmla="*/ 6133189 w 6650453"/>
              <a:gd name="connsiteY0" fmla="*/ 0 h 7245648"/>
              <a:gd name="connsiteX1" fmla="*/ 6650453 w 6650453"/>
              <a:gd name="connsiteY1" fmla="*/ 4171670 h 7245648"/>
              <a:gd name="connsiteX2" fmla="*/ 3544145 w 6650453"/>
              <a:gd name="connsiteY2" fmla="*/ 7245648 h 7245648"/>
              <a:gd name="connsiteX3" fmla="*/ 0 w 6650453"/>
              <a:gd name="connsiteY3" fmla="*/ 3701503 h 7245648"/>
              <a:gd name="connsiteX0" fmla="*/ 9516949 w 10034213"/>
              <a:gd name="connsiteY0" fmla="*/ 0 h 7245648"/>
              <a:gd name="connsiteX1" fmla="*/ 10034213 w 10034213"/>
              <a:gd name="connsiteY1" fmla="*/ 4171670 h 7245648"/>
              <a:gd name="connsiteX2" fmla="*/ 6927905 w 10034213"/>
              <a:gd name="connsiteY2" fmla="*/ 7245648 h 7245648"/>
              <a:gd name="connsiteX3" fmla="*/ 0 w 10034213"/>
              <a:gd name="connsiteY3" fmla="*/ 339295 h 7245648"/>
              <a:gd name="connsiteX0" fmla="*/ 9624712 w 10034213"/>
              <a:gd name="connsiteY0" fmla="*/ 0 h 7019345"/>
              <a:gd name="connsiteX1" fmla="*/ 10034213 w 10034213"/>
              <a:gd name="connsiteY1" fmla="*/ 3945367 h 7019345"/>
              <a:gd name="connsiteX2" fmla="*/ 6927905 w 10034213"/>
              <a:gd name="connsiteY2" fmla="*/ 7019345 h 7019345"/>
              <a:gd name="connsiteX3" fmla="*/ 0 w 10034213"/>
              <a:gd name="connsiteY3" fmla="*/ 112992 h 70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4213" h="7019345">
                <a:moveTo>
                  <a:pt x="9624712" y="0"/>
                </a:moveTo>
                <a:lnTo>
                  <a:pt x="10034213" y="3945367"/>
                </a:lnTo>
                <a:lnTo>
                  <a:pt x="6927905" y="7019345"/>
                </a:lnTo>
                <a:lnTo>
                  <a:pt x="0" y="112992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38100" dist="25400" dir="12480000" algn="t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2"/>
          <p:cNvSpPr/>
          <p:nvPr/>
        </p:nvSpPr>
        <p:spPr>
          <a:xfrm rot="18900000">
            <a:off x="3508083" y="-5283630"/>
            <a:ext cx="8653376" cy="13506710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965" h="8099248">
                <a:moveTo>
                  <a:pt x="0" y="0"/>
                </a:moveTo>
                <a:lnTo>
                  <a:pt x="5188965" y="5176041"/>
                </a:lnTo>
                <a:lnTo>
                  <a:pt x="2264088" y="8099248"/>
                </a:lnTo>
                <a:lnTo>
                  <a:pt x="1269683" y="7095152"/>
                </a:lnTo>
              </a:path>
            </a:pathLst>
          </a:custGeom>
          <a:solidFill>
            <a:srgbClr val="0092D8"/>
          </a:solidFill>
          <a:ln>
            <a:noFill/>
          </a:ln>
          <a:effectLst>
            <a:outerShdw blurRad="127000" dist="50800" dir="5400000" algn="t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11"/>
          <p:cNvSpPr/>
          <p:nvPr/>
        </p:nvSpPr>
        <p:spPr>
          <a:xfrm rot="18899881" flipH="1">
            <a:off x="-2515632" y="481300"/>
            <a:ext cx="6206322" cy="5201638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4824" h="7237011">
                <a:moveTo>
                  <a:pt x="1871536" y="0"/>
                </a:moveTo>
                <a:lnTo>
                  <a:pt x="8634824" y="6765245"/>
                </a:lnTo>
                <a:lnTo>
                  <a:pt x="8146228" y="7237011"/>
                </a:lnTo>
                <a:lnTo>
                  <a:pt x="0" y="1885187"/>
                </a:lnTo>
              </a:path>
            </a:pathLst>
          </a:custGeom>
          <a:solidFill>
            <a:srgbClr val="0287D1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643877" y="2817055"/>
            <a:ext cx="8857957" cy="122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Product Sans" panose="020B0403030502040203" pitchFamily="34" charset="0"/>
              </a:rPr>
              <a:t>Introduction to IT</a:t>
            </a:r>
            <a:endParaRPr lang="id-ID" sz="54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121FB4-E517-42EE-96BB-F4A167C3C687}"/>
              </a:ext>
            </a:extLst>
          </p:cNvPr>
          <p:cNvSpPr/>
          <p:nvPr/>
        </p:nvSpPr>
        <p:spPr>
          <a:xfrm>
            <a:off x="6896352" y="3648420"/>
            <a:ext cx="1876838" cy="421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By Group 01</a:t>
            </a:r>
            <a:endParaRPr lang="id-ID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0037FA-818D-4BC5-BA09-DC7DAEDD60C0}"/>
              </a:ext>
            </a:extLst>
          </p:cNvPr>
          <p:cNvSpPr/>
          <p:nvPr/>
        </p:nvSpPr>
        <p:spPr>
          <a:xfrm>
            <a:off x="9556976" y="6240182"/>
            <a:ext cx="2813443" cy="421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Product Sans" panose="020B0403030502040203" pitchFamily="34" charset="0"/>
              </a:rPr>
              <a:t>Copyright © 2019 Designed by </a:t>
            </a:r>
            <a:r>
              <a:rPr lang="en-US" sz="900" dirty="0" err="1">
                <a:solidFill>
                  <a:schemeClr val="bg1"/>
                </a:solidFill>
                <a:latin typeface="Product Sans" panose="020B0403030502040203" pitchFamily="34" charset="0"/>
              </a:rPr>
              <a:t>Hafizh</a:t>
            </a:r>
            <a:r>
              <a:rPr lang="en-US" sz="900" dirty="0">
                <a:solidFill>
                  <a:schemeClr val="bg1"/>
                </a:solidFill>
                <a:latin typeface="Product Sans" panose="020B0403030502040203" pitchFamily="34" charset="0"/>
              </a:rPr>
              <a:t> Hakim</a:t>
            </a:r>
            <a:endParaRPr lang="id-ID" sz="9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622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8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BE905FD-A49E-4A5A-9EC8-C066CBF697C7}"/>
              </a:ext>
            </a:extLst>
          </p:cNvPr>
          <p:cNvSpPr/>
          <p:nvPr/>
        </p:nvSpPr>
        <p:spPr>
          <a:xfrm rot="17281695">
            <a:off x="-6205117" y="-13393678"/>
            <a:ext cx="26475790" cy="22670649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965" h="8099248">
                <a:moveTo>
                  <a:pt x="0" y="0"/>
                </a:moveTo>
                <a:lnTo>
                  <a:pt x="5188965" y="5176041"/>
                </a:lnTo>
                <a:lnTo>
                  <a:pt x="2264088" y="8099248"/>
                </a:lnTo>
                <a:lnTo>
                  <a:pt x="1269683" y="7095152"/>
                </a:lnTo>
              </a:path>
            </a:pathLst>
          </a:custGeom>
          <a:solidFill>
            <a:srgbClr val="0092D8"/>
          </a:solidFill>
          <a:ln>
            <a:noFill/>
          </a:ln>
          <a:effectLst>
            <a:outerShdw blurRad="127000" dist="50800" dir="5400000" algn="t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3A17F3-68E3-4BA1-9F4D-05FD07896B2F}"/>
              </a:ext>
            </a:extLst>
          </p:cNvPr>
          <p:cNvSpPr/>
          <p:nvPr/>
        </p:nvSpPr>
        <p:spPr>
          <a:xfrm>
            <a:off x="454680" y="8704"/>
            <a:ext cx="11493651" cy="66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bg1"/>
                </a:solidFill>
                <a:latin typeface="Product Sans" panose="020B0403030502040203" pitchFamily="34" charset="0"/>
              </a:rPr>
              <a:t>Agenda :</a:t>
            </a:r>
          </a:p>
          <a:p>
            <a:endParaRPr lang="en-US" sz="4000" dirty="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pPr marL="685800" indent="-6858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Product Sans" panose="020B0403030502040203" pitchFamily="34" charset="0"/>
              </a:rPr>
              <a:t>The tools needed</a:t>
            </a:r>
          </a:p>
          <a:p>
            <a:pPr marL="685800" indent="-6858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Product Sans" panose="020B0403030502040203" pitchFamily="34" charset="0"/>
              </a:rPr>
              <a:t>How to Disassemble Computer </a:t>
            </a:r>
          </a:p>
          <a:p>
            <a:pPr marL="685800" indent="-6858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Product Sans" panose="020B0403030502040203" pitchFamily="34" charset="0"/>
              </a:rPr>
              <a:t>Hot to Assemble Computer</a:t>
            </a:r>
          </a:p>
          <a:p>
            <a:pPr marL="685800" indent="-6858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Product Sans" panose="020B0403030502040203" pitchFamily="34" charset="0"/>
              </a:rPr>
              <a:t>What we find in our computer</a:t>
            </a:r>
          </a:p>
          <a:p>
            <a:pPr marL="685800" indent="-6858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latin typeface="Product Sans" panose="020B0403030502040203" pitchFamily="34" charset="0"/>
              </a:rPr>
              <a:t>What we find in our friend’s computer</a:t>
            </a:r>
          </a:p>
        </p:txBody>
      </p:sp>
    </p:spTree>
    <p:extLst>
      <p:ext uri="{BB962C8B-B14F-4D97-AF65-F5344CB8AC3E}">
        <p14:creationId xmlns:p14="http://schemas.microsoft.com/office/powerpoint/2010/main" val="635403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9800" y="1790700"/>
            <a:ext cx="10414000" cy="1076325"/>
            <a:chOff x="939800" y="1790700"/>
            <a:chExt cx="10414000" cy="1076325"/>
          </a:xfrm>
        </p:grpSpPr>
        <p:sp>
          <p:nvSpPr>
            <p:cNvPr id="5" name="TextBox 4"/>
            <p:cNvSpPr txBox="1"/>
            <p:nvPr/>
          </p:nvSpPr>
          <p:spPr>
            <a:xfrm>
              <a:off x="939800" y="1790700"/>
              <a:ext cx="10414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Product Sans" panose="020B0403030502040203" pitchFamily="34" charset="0"/>
                  <a:ea typeface="Roboto" panose="02000000000000000000" pitchFamily="2" charset="0"/>
                </a:rPr>
                <a:t>Screwdriver Plus</a:t>
              </a:r>
            </a:p>
            <a:p>
              <a:r>
                <a:rPr lang="en-US" dirty="0">
                  <a:latin typeface="Product Sans" panose="020B0403030502040203" pitchFamily="34" charset="0"/>
                </a:rPr>
                <a:t>Function To remove and install bolts plus those used when assembling a computer</a:t>
              </a:r>
              <a:endParaRPr lang="id-ID" dirty="0">
                <a:latin typeface="Product Sans" panose="020B0403030502040203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939800" y="2943225"/>
            <a:ext cx="10414000" cy="1076325"/>
            <a:chOff x="939800" y="1790700"/>
            <a:chExt cx="10414000" cy="1076325"/>
          </a:xfrm>
        </p:grpSpPr>
        <p:sp>
          <p:nvSpPr>
            <p:cNvPr id="8" name="TextBox 7"/>
            <p:cNvSpPr txBox="1"/>
            <p:nvPr/>
          </p:nvSpPr>
          <p:spPr>
            <a:xfrm>
              <a:off x="939800" y="1790700"/>
              <a:ext cx="1041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Product Sans" panose="020B0403030502040203" pitchFamily="34" charset="0"/>
                  <a:ea typeface="Roboto" panose="02000000000000000000" pitchFamily="2" charset="0"/>
                </a:rPr>
                <a:t>Screwdriver Minus</a:t>
              </a:r>
            </a:p>
            <a:p>
              <a:r>
                <a:rPr lang="en-US" dirty="0">
                  <a:latin typeface="Product Sans" panose="020B0403030502040203" pitchFamily="34" charset="0"/>
                </a:rPr>
                <a:t>Its function is almost the same as the different Screwdriver Plus, only the Minus screwdriver is used for minus bolts</a:t>
              </a:r>
              <a:endParaRPr lang="en-GB" sz="2000" dirty="0">
                <a:latin typeface="Product Sans" panose="020B0403030502040203" pitchFamily="34" charset="0"/>
                <a:ea typeface="Roboto" panose="02000000000000000000" pitchFamily="2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939800" y="4095750"/>
            <a:ext cx="10414000" cy="1076325"/>
            <a:chOff x="939800" y="1790700"/>
            <a:chExt cx="10414000" cy="1076325"/>
          </a:xfrm>
        </p:grpSpPr>
        <p:sp>
          <p:nvSpPr>
            <p:cNvPr id="11" name="TextBox 10"/>
            <p:cNvSpPr txBox="1"/>
            <p:nvPr/>
          </p:nvSpPr>
          <p:spPr>
            <a:xfrm>
              <a:off x="939800" y="1790700"/>
              <a:ext cx="10414000" cy="677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Product Sans" panose="020B0403030502040203" pitchFamily="34" charset="0"/>
                  <a:ea typeface="Roboto" panose="02000000000000000000" pitchFamily="2" charset="0"/>
                </a:rPr>
                <a:t>Mask</a:t>
              </a:r>
            </a:p>
            <a:p>
              <a:r>
                <a:rPr lang="en-US" dirty="0">
                  <a:latin typeface="Product Sans" panose="020B0403030502040203" pitchFamily="34" charset="0"/>
                </a:rPr>
                <a:t>useful to protect us from flying dust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0" y="1078992"/>
            <a:ext cx="12192000" cy="610108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latin typeface="Product Sans" panose="020B040303050204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1078992"/>
          </a:xfrm>
          <a:prstGeom prst="rect">
            <a:avLst/>
          </a:prstGeom>
          <a:solidFill>
            <a:srgbClr val="3F51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roduct Sans" panose="020B0403030502040203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7899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403030502040203" pitchFamily="34" charset="0"/>
              </a:rPr>
              <a:t>The tools needed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Tools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1165061"/>
            <a:ext cx="2095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5CAE9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Tools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0200" y="1165061"/>
            <a:ext cx="7531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5CAE9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Tools 3 </a:t>
            </a:r>
            <a:r>
              <a:rPr lang="en-GB" sz="1400" dirty="0">
                <a:solidFill>
                  <a:srgbClr val="C5CAE9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(</a:t>
            </a:r>
            <a:r>
              <a:rPr lang="en-US" sz="1400" dirty="0">
                <a:solidFill>
                  <a:srgbClr val="C5CAE9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we do not use but it is recommended to use)</a:t>
            </a:r>
            <a:endParaRPr lang="en-GB" sz="2400" dirty="0">
              <a:solidFill>
                <a:srgbClr val="C5CAE9"/>
              </a:solidFill>
              <a:latin typeface="Product Sans" panose="020B0403030502040203" pitchFamily="34" charset="0"/>
              <a:ea typeface="Roboto" panose="020000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14400" y="1669588"/>
            <a:ext cx="1790700" cy="0"/>
          </a:xfrm>
          <a:prstGeom prst="line">
            <a:avLst/>
          </a:prstGeom>
          <a:ln w="38100">
            <a:solidFill>
              <a:srgbClr val="C5CA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92000" y="1796034"/>
            <a:ext cx="10414000" cy="1076325"/>
            <a:chOff x="939800" y="1790700"/>
            <a:chExt cx="10414000" cy="1076325"/>
          </a:xfrm>
        </p:grpSpPr>
        <p:sp>
          <p:nvSpPr>
            <p:cNvPr id="21" name="TextBox 20"/>
            <p:cNvSpPr txBox="1"/>
            <p:nvPr/>
          </p:nvSpPr>
          <p:spPr>
            <a:xfrm>
              <a:off x="939800" y="1790700"/>
              <a:ext cx="10414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Product Sans" panose="020B0403030502040203" pitchFamily="34" charset="0"/>
                  <a:ea typeface="Roboto" panose="02000000000000000000" pitchFamily="2" charset="0"/>
                </a:rPr>
                <a:t>Paint brush</a:t>
              </a:r>
            </a:p>
            <a:p>
              <a:r>
                <a:rPr lang="en-US" dirty="0">
                  <a:latin typeface="Product Sans" panose="020B0403030502040203" pitchFamily="34" charset="0"/>
                </a:rPr>
                <a:t>useful for cleaning computer hardware that has dust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2192000" y="2948559"/>
            <a:ext cx="10414000" cy="1076325"/>
            <a:chOff x="939800" y="1790700"/>
            <a:chExt cx="10414000" cy="1076325"/>
          </a:xfrm>
        </p:grpSpPr>
        <p:sp>
          <p:nvSpPr>
            <p:cNvPr id="24" name="TextBox 23"/>
            <p:cNvSpPr txBox="1"/>
            <p:nvPr/>
          </p:nvSpPr>
          <p:spPr>
            <a:xfrm>
              <a:off x="939800" y="1790700"/>
              <a:ext cx="10414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Product Sans" panose="020B0403030502040203" pitchFamily="34" charset="0"/>
                  <a:ea typeface="Roboto" panose="02000000000000000000" pitchFamily="2" charset="0"/>
                </a:rPr>
                <a:t>Tissue</a:t>
              </a:r>
            </a:p>
            <a:p>
              <a:r>
                <a:rPr lang="en-US" dirty="0">
                  <a:latin typeface="Product Sans" panose="020B0403030502040203" pitchFamily="34" charset="0"/>
                </a:rPr>
                <a:t>useful for cleaning dust and can be a base for the computer hardware components</a:t>
              </a:r>
              <a:endParaRPr lang="id-ID" dirty="0">
                <a:latin typeface="Product Sans" panose="020B0403030502040203" pitchFamily="34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2192000" y="4101084"/>
            <a:ext cx="10414000" cy="1076325"/>
            <a:chOff x="939800" y="1790700"/>
            <a:chExt cx="10414000" cy="1076325"/>
          </a:xfrm>
        </p:grpSpPr>
        <p:sp>
          <p:nvSpPr>
            <p:cNvPr id="27" name="TextBox 26"/>
            <p:cNvSpPr txBox="1"/>
            <p:nvPr/>
          </p:nvSpPr>
          <p:spPr>
            <a:xfrm>
              <a:off x="939800" y="1790700"/>
              <a:ext cx="10414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Product Sans" panose="020B0403030502040203" pitchFamily="34" charset="0"/>
                  <a:ea typeface="Roboto" panose="02000000000000000000" pitchFamily="2" charset="0"/>
                </a:rPr>
                <a:t>Camera / Phone Camera</a:t>
              </a:r>
            </a:p>
            <a:p>
              <a:r>
                <a:rPr lang="en-US" dirty="0">
                  <a:latin typeface="Product Sans" panose="020B0403030502040203" pitchFamily="34" charset="0"/>
                </a:rPr>
                <a:t>useful for documenting computer assembly activities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213774" y="5740292"/>
            <a:ext cx="10414000" cy="1076325"/>
            <a:chOff x="939800" y="1790700"/>
            <a:chExt cx="10414000" cy="1076325"/>
          </a:xfrm>
        </p:grpSpPr>
        <p:sp>
          <p:nvSpPr>
            <p:cNvPr id="30" name="TextBox 29"/>
            <p:cNvSpPr txBox="1"/>
            <p:nvPr/>
          </p:nvSpPr>
          <p:spPr>
            <a:xfrm>
              <a:off x="939800" y="1790700"/>
              <a:ext cx="10414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Product Sans" panose="020B0403030502040203" pitchFamily="34" charset="0"/>
                  <a:ea typeface="Roboto" panose="02000000000000000000" pitchFamily="2" charset="0"/>
                </a:rPr>
                <a:t>Taper Pliers (crocodile claws)</a:t>
              </a:r>
            </a:p>
            <a:p>
              <a:r>
                <a:rPr lang="en-US" dirty="0">
                  <a:latin typeface="Product Sans" panose="020B0403030502040203" pitchFamily="34" charset="0"/>
                </a:rPr>
                <a:t>Serves to clamp small objects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 pitchFamily="34" charset="0"/>
                <a:ea typeface="Roboto" panose="02000000000000000000" pitchFamily="2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2213774" y="6816617"/>
            <a:ext cx="10414000" cy="1076325"/>
            <a:chOff x="939800" y="1790700"/>
            <a:chExt cx="10414000" cy="1076325"/>
          </a:xfrm>
        </p:grpSpPr>
        <p:sp>
          <p:nvSpPr>
            <p:cNvPr id="33" name="TextBox 32"/>
            <p:cNvSpPr txBox="1"/>
            <p:nvPr/>
          </p:nvSpPr>
          <p:spPr>
            <a:xfrm>
              <a:off x="939800" y="1790700"/>
              <a:ext cx="10414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Product Sans" panose="020B0403030502040203" pitchFamily="34" charset="0"/>
                  <a:ea typeface="Roboto" panose="02000000000000000000" pitchFamily="2" charset="0"/>
                </a:rPr>
                <a:t>Tweezers</a:t>
              </a:r>
            </a:p>
            <a:p>
              <a:r>
                <a:rPr lang="en-US" dirty="0">
                  <a:latin typeface="Product Sans" panose="020B0403030502040203" pitchFamily="34" charset="0"/>
                </a:rPr>
                <a:t>Serves to take bolts / small material from a computer assembly</a:t>
              </a:r>
              <a:endParaRPr lang="id-ID" dirty="0">
                <a:latin typeface="Product Sans" panose="020B0403030502040203" pitchFamily="34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12213774" y="7969142"/>
            <a:ext cx="10414000" cy="1076325"/>
            <a:chOff x="939800" y="1790700"/>
            <a:chExt cx="10414000" cy="1076325"/>
          </a:xfrm>
        </p:grpSpPr>
        <p:sp>
          <p:nvSpPr>
            <p:cNvPr id="36" name="TextBox 35"/>
            <p:cNvSpPr txBox="1"/>
            <p:nvPr/>
          </p:nvSpPr>
          <p:spPr>
            <a:xfrm>
              <a:off x="939800" y="1790700"/>
              <a:ext cx="10414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Product Sans" panose="020B0403030502040203" pitchFamily="34" charset="0"/>
                  <a:ea typeface="Roboto" panose="02000000000000000000" pitchFamily="2" charset="0"/>
                </a:rPr>
                <a:t>Antistatic Bracelet</a:t>
              </a:r>
            </a:p>
            <a:p>
              <a:r>
                <a:rPr lang="en-US" dirty="0">
                  <a:latin typeface="Product Sans" panose="020B0403030502040203" pitchFamily="34" charset="0"/>
                </a:rPr>
                <a:t>The tool is used to prevent electrostatic discharge  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1231900" y="2844800"/>
              <a:ext cx="9664700" cy="222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Oval 37"/>
          <p:cNvSpPr/>
          <p:nvPr/>
        </p:nvSpPr>
        <p:spPr>
          <a:xfrm>
            <a:off x="11044518" y="5800165"/>
            <a:ext cx="591670" cy="591670"/>
          </a:xfrm>
          <a:prstGeom prst="ellipse">
            <a:avLst/>
          </a:prstGeom>
          <a:solidFill>
            <a:srgbClr val="F4433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8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0.1901 1.48148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93438 -3.33333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19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93334 1.11111E-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67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93125 -4.44444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62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CAE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92291 -0.00069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2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92291 -0.00069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2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92291 -0.0007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56273 L -0.92474 -0.56481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33" y="9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-0.56064 L -0.92474 -0.56482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59" y="-18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56065 L -0.92474 -0.56482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24" y="-20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CAE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1 1.48148E-6 L 0.3694 1.48148E-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2 -0.00069 L -1.85364 2.22222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41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1 -0.00069 L -1.85677 -0.00069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93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291 -0.0007 L -1.85677 -0.0007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42" presetClass="path" presetSubtype="0" accel="59000" decel="2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0.48633 -0.37917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23" y="-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6" grpId="1"/>
      <p:bldP spid="17" grpId="0"/>
      <p:bldP spid="17" grpId="1"/>
      <p:bldP spid="17" grpId="2"/>
      <p:bldP spid="18" grpId="0"/>
      <p:bldP spid="18" grpId="1"/>
      <p:bldP spid="38" grpId="0" animBg="1"/>
      <p:bldP spid="38" grpId="1" animBg="1"/>
      <p:bldP spid="38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43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ounded Rectangle 3"/>
          <p:cNvSpPr/>
          <p:nvPr/>
        </p:nvSpPr>
        <p:spPr>
          <a:xfrm>
            <a:off x="1728083" y="2046515"/>
            <a:ext cx="8735833" cy="3139124"/>
          </a:xfrm>
          <a:prstGeom prst="roundRect">
            <a:avLst>
              <a:gd name="adj" fmla="val 1894"/>
            </a:avLst>
          </a:prstGeom>
          <a:solidFill>
            <a:srgbClr val="3F51B5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42254" y="200229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HOW TO ?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94604" y="3674657"/>
            <a:ext cx="9144000" cy="151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Disassemble and Assemble Computer Component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94604" y="3560716"/>
            <a:ext cx="4819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62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decel="6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/>
      <p:bldP spid="7" grpId="1"/>
      <p:bldP spid="8" grpId="0" build="p"/>
      <p:bldP spid="8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3"/>
          <p:cNvSpPr/>
          <p:nvPr/>
        </p:nvSpPr>
        <p:spPr>
          <a:xfrm>
            <a:off x="1" y="0"/>
            <a:ext cx="12192000" cy="6857999"/>
          </a:xfrm>
          <a:prstGeom prst="roundRect">
            <a:avLst>
              <a:gd name="adj" fmla="val 1894"/>
            </a:avLst>
          </a:prstGeom>
          <a:solidFill>
            <a:srgbClr val="3F51B5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1932167" y="733630"/>
            <a:ext cx="3457579" cy="6006672"/>
            <a:chOff x="4478797" y="1062388"/>
            <a:chExt cx="2990084" cy="5128160"/>
          </a:xfrm>
        </p:grpSpPr>
        <p:sp>
          <p:nvSpPr>
            <p:cNvPr id="13" name="Rounded Rectangle 6"/>
            <p:cNvSpPr/>
            <p:nvPr/>
          </p:nvSpPr>
          <p:spPr>
            <a:xfrm>
              <a:off x="4478797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Disassemble Computer Component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6" name="Title 3"/>
            <p:cNvSpPr txBox="1">
              <a:spLocks/>
            </p:cNvSpPr>
            <p:nvPr/>
          </p:nvSpPr>
          <p:spPr>
            <a:xfrm>
              <a:off x="4650949" y="2319715"/>
              <a:ext cx="2602705" cy="387083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Take of the case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Unplug every wire who coming from power supply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Unplug the screw holding the CD-ROM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Unplug the fan wire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Unplug the CPU Fan from Motherboard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Take of the RAM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Remove the CPU 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Unplug the wire from hard disk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Unscrew the screw holding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endParaRPr lang="en-US" sz="1400" b="0" dirty="0">
                <a:solidFill>
                  <a:schemeClr val="tx1">
                    <a:alpha val="70000"/>
                  </a:schemeClr>
                </a:solidFill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endParaRPr lang="en-US" sz="1400" b="0" dirty="0">
                <a:solidFill>
                  <a:schemeClr val="tx1">
                    <a:alpha val="70000"/>
                  </a:schemeClr>
                </a:solidFill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endParaRPr lang="en-US" sz="1400" b="0" dirty="0">
                <a:solidFill>
                  <a:schemeClr val="tx1">
                    <a:alpha val="70000"/>
                  </a:schemeClr>
                </a:solidFill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791555" y="1062388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895319" y="733630"/>
            <a:ext cx="3772681" cy="6006672"/>
            <a:chOff x="4478798" y="1062388"/>
            <a:chExt cx="2990083" cy="5128160"/>
          </a:xfrm>
        </p:grpSpPr>
        <p:sp>
          <p:nvSpPr>
            <p:cNvPr id="19" name="Rounded Rectangle 17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Assemble Computer Component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2" name="Title 3"/>
            <p:cNvSpPr txBox="1">
              <a:spLocks/>
            </p:cNvSpPr>
            <p:nvPr/>
          </p:nvSpPr>
          <p:spPr>
            <a:xfrm>
              <a:off x="4650949" y="2319715"/>
              <a:ext cx="2602705" cy="387083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Screw the motherboard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Mount the CPU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Attach the RAM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Mount the power supply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Mount the hard disk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Connect the SATA connector to the drivers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Connect the 24 pin ATAX connector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Mount the DVD-ROM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Take the casing back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endParaRPr lang="en-US" sz="1400" b="0" dirty="0">
                <a:solidFill>
                  <a:schemeClr val="tx1">
                    <a:alpha val="70000"/>
                  </a:schemeClr>
                </a:solidFill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endParaRPr lang="en-US" sz="1400" b="0" dirty="0">
                <a:solidFill>
                  <a:schemeClr val="tx1">
                    <a:alpha val="70000"/>
                  </a:schemeClr>
                </a:solidFill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endParaRPr lang="en-US" sz="1400" b="0" dirty="0">
                <a:solidFill>
                  <a:schemeClr val="tx1">
                    <a:alpha val="70000"/>
                  </a:schemeClr>
                </a:solidFill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791555" y="1062388"/>
              <a:ext cx="0" cy="435999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787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43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ounded Rectangle 3"/>
          <p:cNvSpPr/>
          <p:nvPr/>
        </p:nvSpPr>
        <p:spPr>
          <a:xfrm>
            <a:off x="1728083" y="2046515"/>
            <a:ext cx="8735833" cy="3139124"/>
          </a:xfrm>
          <a:prstGeom prst="roundRect">
            <a:avLst>
              <a:gd name="adj" fmla="val 1894"/>
            </a:avLst>
          </a:prstGeom>
          <a:solidFill>
            <a:srgbClr val="3F51B5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42254" y="200229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WHAT ????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94604" y="3674657"/>
            <a:ext cx="9144000" cy="151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latin typeface="Product Sans" panose="020B0403030502040203" pitchFamily="34" charset="0"/>
                <a:ea typeface="Roboto" panose="02000000000000000000" pitchFamily="2" charset="0"/>
              </a:rPr>
              <a:t>The component </a:t>
            </a:r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we find in our computer</a:t>
            </a:r>
            <a:endParaRPr lang="en-GB" sz="2000" dirty="0">
              <a:solidFill>
                <a:schemeClr val="bg1"/>
              </a:solidFill>
              <a:latin typeface="Product Sans" panose="020B0403030502040203" pitchFamily="34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94604" y="3560716"/>
            <a:ext cx="4819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518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decel="6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/>
      <p:bldP spid="7" grpId="1"/>
      <p:bldP spid="8" grpId="0" build="p"/>
      <p:bldP spid="8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BB688D0E-5A36-486C-9BC3-841DA1F52014}"/>
              </a:ext>
            </a:extLst>
          </p:cNvPr>
          <p:cNvSpPr/>
          <p:nvPr/>
        </p:nvSpPr>
        <p:spPr>
          <a:xfrm>
            <a:off x="-54864" y="-54864"/>
            <a:ext cx="12637008" cy="7108318"/>
          </a:xfrm>
          <a:prstGeom prst="roundRect">
            <a:avLst>
              <a:gd name="adj" fmla="val 1894"/>
            </a:avLst>
          </a:prstGeom>
          <a:solidFill>
            <a:srgbClr val="3F51B5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36057E-2E21-46B9-82D0-6FFE92C1911D}"/>
              </a:ext>
            </a:extLst>
          </p:cNvPr>
          <p:cNvGrpSpPr/>
          <p:nvPr/>
        </p:nvGrpSpPr>
        <p:grpSpPr>
          <a:xfrm>
            <a:off x="510730" y="779583"/>
            <a:ext cx="2603441" cy="5371985"/>
            <a:chOff x="3760189" y="2050352"/>
            <a:chExt cx="2603441" cy="4439657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1190BCB5-1D52-4B7B-BABB-1E0E726F59F3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itle 3">
              <a:extLst>
                <a:ext uri="{FF2B5EF4-FFF2-40B4-BE49-F238E27FC236}">
                  <a16:creationId xmlns:a16="http://schemas.microsoft.com/office/drawing/2014/main" id="{B5CBE28B-8436-461E-8C8B-5A99DEEF0B62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5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Hard disk Internal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4" name="Round Same Side Corner Rectangle 5">
              <a:extLst>
                <a:ext uri="{FF2B5EF4-FFF2-40B4-BE49-F238E27FC236}">
                  <a16:creationId xmlns:a16="http://schemas.microsoft.com/office/drawing/2014/main" id="{7ED6DF22-02BA-4BCE-8906-EC9BA1D4FAA1}"/>
                </a:ext>
              </a:extLst>
            </p:cNvPr>
            <p:cNvSpPr/>
            <p:nvPr/>
          </p:nvSpPr>
          <p:spPr>
            <a:xfrm rot="10800000">
              <a:off x="3774475" y="4893225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itle 3">
              <a:extLst>
                <a:ext uri="{FF2B5EF4-FFF2-40B4-BE49-F238E27FC236}">
                  <a16:creationId xmlns:a16="http://schemas.microsoft.com/office/drawing/2014/main" id="{110983C8-8614-4534-98EE-F15A5BB31CF8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899"/>
              <a:ext cx="2216279" cy="10897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Western Digital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160 GB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WD 1600 AAJS-OOL7AD (SATA)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as storage in computer to save our data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23CE698-8C5A-444B-8D3D-40ACAD1A3732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7D3173-8D12-403F-B6F0-8EEF13D79432}"/>
              </a:ext>
            </a:extLst>
          </p:cNvPr>
          <p:cNvGrpSpPr/>
          <p:nvPr/>
        </p:nvGrpSpPr>
        <p:grpSpPr>
          <a:xfrm>
            <a:off x="6398574" y="779581"/>
            <a:ext cx="2603441" cy="5371985"/>
            <a:chOff x="3760189" y="2050352"/>
            <a:chExt cx="2603441" cy="4439657"/>
          </a:xfrm>
        </p:grpSpPr>
        <p:sp>
          <p:nvSpPr>
            <p:cNvPr id="29" name="Rounded Rectangle 14">
              <a:extLst>
                <a:ext uri="{FF2B5EF4-FFF2-40B4-BE49-F238E27FC236}">
                  <a16:creationId xmlns:a16="http://schemas.microsoft.com/office/drawing/2014/main" id="{9608F795-B965-4A86-ADB3-3962F5E64170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C505B679-6D61-4E45-8F7F-36C0667E2CC5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4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Power Supply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1" name="Round Same Side Corner Rectangle 16">
              <a:extLst>
                <a:ext uri="{FF2B5EF4-FFF2-40B4-BE49-F238E27FC236}">
                  <a16:creationId xmlns:a16="http://schemas.microsoft.com/office/drawing/2014/main" id="{EE7F8305-8079-4D30-B08B-9829EBF1E454}"/>
                </a:ext>
              </a:extLst>
            </p:cNvPr>
            <p:cNvSpPr/>
            <p:nvPr/>
          </p:nvSpPr>
          <p:spPr>
            <a:xfrm rot="10800000">
              <a:off x="3774475" y="4893226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F4AFF8BC-1A58-46FB-9625-71F206EE6537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901"/>
              <a:ext cx="2216279" cy="11577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</a:t>
              </a:r>
              <a:r>
                <a:rPr lang="en-US" sz="1100" b="0" dirty="0" err="1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Zyrex</a:t>
              </a:r>
              <a:endParaRPr lang="en-US" sz="1100" b="0" dirty="0">
                <a:solidFill>
                  <a:srgbClr val="FFFFFF">
                    <a:alpha val="70000"/>
                  </a:srgbClr>
                </a:solidFill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385 W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BTX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to convert electrical power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DE1DF6-5323-4B1F-AF18-4C8E713A6994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13592E-DA1B-45C9-A527-C89818041516}"/>
              </a:ext>
            </a:extLst>
          </p:cNvPr>
          <p:cNvGrpSpPr/>
          <p:nvPr/>
        </p:nvGrpSpPr>
        <p:grpSpPr>
          <a:xfrm>
            <a:off x="9331414" y="779580"/>
            <a:ext cx="2603441" cy="5371985"/>
            <a:chOff x="3760189" y="2050352"/>
            <a:chExt cx="2603441" cy="4439657"/>
          </a:xfrm>
        </p:grpSpPr>
        <p:sp>
          <p:nvSpPr>
            <p:cNvPr id="36" name="Rounded Rectangle 14">
              <a:extLst>
                <a:ext uri="{FF2B5EF4-FFF2-40B4-BE49-F238E27FC236}">
                  <a16:creationId xmlns:a16="http://schemas.microsoft.com/office/drawing/2014/main" id="{A967D2CE-F5C1-4941-AACF-74028FC453A6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3">
              <a:extLst>
                <a:ext uri="{FF2B5EF4-FFF2-40B4-BE49-F238E27FC236}">
                  <a16:creationId xmlns:a16="http://schemas.microsoft.com/office/drawing/2014/main" id="{52B45E8D-C181-449F-9908-2E0F4A9B0CFD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4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CD-ROM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8" name="Round Same Side Corner Rectangle 16">
              <a:extLst>
                <a:ext uri="{FF2B5EF4-FFF2-40B4-BE49-F238E27FC236}">
                  <a16:creationId xmlns:a16="http://schemas.microsoft.com/office/drawing/2014/main" id="{DDD3936E-F15C-443A-A3D4-081F5F8818DC}"/>
                </a:ext>
              </a:extLst>
            </p:cNvPr>
            <p:cNvSpPr/>
            <p:nvPr/>
          </p:nvSpPr>
          <p:spPr>
            <a:xfrm rot="10800000">
              <a:off x="3774475" y="4893226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itle 3">
              <a:extLst>
                <a:ext uri="{FF2B5EF4-FFF2-40B4-BE49-F238E27FC236}">
                  <a16:creationId xmlns:a16="http://schemas.microsoft.com/office/drawing/2014/main" id="{E03034B6-668C-433A-B5BC-50CF4F1743B8}"/>
                </a:ext>
              </a:extLst>
            </p:cNvPr>
            <p:cNvSpPr txBox="1">
              <a:spLocks/>
            </p:cNvSpPr>
            <p:nvPr/>
          </p:nvSpPr>
          <p:spPr>
            <a:xfrm>
              <a:off x="3960911" y="5039902"/>
              <a:ext cx="2216279" cy="11577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Sony </a:t>
              </a:r>
              <a:r>
                <a:rPr lang="en-US" sz="1100" b="0" dirty="0" err="1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Optiarc</a:t>
              </a: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 Inc.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  : to read data from a CD. CD-ROM also means that the CD-ROM drive which can only be used to read a CD.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83179D-262F-41E9-AC3B-0561B0FF112B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929A08-7EDD-4563-A7BF-F7D45F4012D3}"/>
              </a:ext>
            </a:extLst>
          </p:cNvPr>
          <p:cNvGrpSpPr/>
          <p:nvPr/>
        </p:nvGrpSpPr>
        <p:grpSpPr>
          <a:xfrm>
            <a:off x="3451443" y="782424"/>
            <a:ext cx="2603441" cy="5371985"/>
            <a:chOff x="3760189" y="2050352"/>
            <a:chExt cx="2603441" cy="4439657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51588840-5569-4D1E-B3F7-52F22EC6B097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itle 3">
              <a:extLst>
                <a:ext uri="{FF2B5EF4-FFF2-40B4-BE49-F238E27FC236}">
                  <a16:creationId xmlns:a16="http://schemas.microsoft.com/office/drawing/2014/main" id="{1A3DB5DA-3568-4714-ACEC-9DC973983C05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5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Random Access Memory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4" name="Round Same Side Corner Rectangle 5">
              <a:extLst>
                <a:ext uri="{FF2B5EF4-FFF2-40B4-BE49-F238E27FC236}">
                  <a16:creationId xmlns:a16="http://schemas.microsoft.com/office/drawing/2014/main" id="{C417F03D-FE44-43CB-909A-175C2F7CFD91}"/>
                </a:ext>
              </a:extLst>
            </p:cNvPr>
            <p:cNvSpPr/>
            <p:nvPr/>
          </p:nvSpPr>
          <p:spPr>
            <a:xfrm rot="10800000">
              <a:off x="3774475" y="4893225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256ECEDB-B4BD-4B98-897D-1446FBC64400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899"/>
              <a:ext cx="2216279" cy="10897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Strontium Tech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2 GB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DDR2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to store data for short-term use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5BED337-A9D4-4F51-8846-18454CE39C67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26867F27-FD64-4787-AC85-F24BB2F87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44" y="1602979"/>
            <a:ext cx="1852728" cy="2470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03CC2E05-26A7-41C8-A63A-A9D1419B1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96" y="1642936"/>
            <a:ext cx="1802765" cy="240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58BBC94-63DE-4F86-8A0F-FA12590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53" y="1639443"/>
            <a:ext cx="1802765" cy="240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C9C88-1FAD-42CE-877A-92B8CE4D6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22040" y="1966370"/>
            <a:ext cx="2407901" cy="180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6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BB688D0E-5A36-486C-9BC3-841DA1F52014}"/>
              </a:ext>
            </a:extLst>
          </p:cNvPr>
          <p:cNvSpPr/>
          <p:nvPr/>
        </p:nvSpPr>
        <p:spPr>
          <a:xfrm>
            <a:off x="-54864" y="-54864"/>
            <a:ext cx="12637008" cy="7108318"/>
          </a:xfrm>
          <a:prstGeom prst="roundRect">
            <a:avLst>
              <a:gd name="adj" fmla="val 1894"/>
            </a:avLst>
          </a:prstGeom>
          <a:solidFill>
            <a:srgbClr val="3F51B5"/>
          </a:solidFill>
          <a:ln>
            <a:noFill/>
          </a:ln>
          <a:effectLst>
            <a:outerShdw blurRad="215900" dist="635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36057E-2E21-46B9-82D0-6FFE92C1911D}"/>
              </a:ext>
            </a:extLst>
          </p:cNvPr>
          <p:cNvGrpSpPr/>
          <p:nvPr/>
        </p:nvGrpSpPr>
        <p:grpSpPr>
          <a:xfrm>
            <a:off x="510730" y="779583"/>
            <a:ext cx="2603441" cy="5371985"/>
            <a:chOff x="3760189" y="2050352"/>
            <a:chExt cx="2603441" cy="4439657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1190BCB5-1D52-4B7B-BABB-1E0E726F59F3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itle 3">
              <a:extLst>
                <a:ext uri="{FF2B5EF4-FFF2-40B4-BE49-F238E27FC236}">
                  <a16:creationId xmlns:a16="http://schemas.microsoft.com/office/drawing/2014/main" id="{B5CBE28B-8436-461E-8C8B-5A99DEEF0B62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5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8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Additional Port USB 2.0</a:t>
              </a:r>
              <a:endParaRPr lang="en-US" sz="9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4" name="Round Same Side Corner Rectangle 5">
              <a:extLst>
                <a:ext uri="{FF2B5EF4-FFF2-40B4-BE49-F238E27FC236}">
                  <a16:creationId xmlns:a16="http://schemas.microsoft.com/office/drawing/2014/main" id="{7ED6DF22-02BA-4BCE-8906-EC9BA1D4FAA1}"/>
                </a:ext>
              </a:extLst>
            </p:cNvPr>
            <p:cNvSpPr/>
            <p:nvPr/>
          </p:nvSpPr>
          <p:spPr>
            <a:xfrm rot="10800000">
              <a:off x="3774475" y="4893225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itle 3">
              <a:extLst>
                <a:ext uri="{FF2B5EF4-FFF2-40B4-BE49-F238E27FC236}">
                  <a16:creationId xmlns:a16="http://schemas.microsoft.com/office/drawing/2014/main" id="{110983C8-8614-4534-98EE-F15A5BB31CF8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899"/>
              <a:ext cx="2216279" cy="10897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EVO Tech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-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-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read portable flash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23CE698-8C5A-444B-8D3D-40ACAD1A3732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7D3173-8D12-403F-B6F0-8EEF13D79432}"/>
              </a:ext>
            </a:extLst>
          </p:cNvPr>
          <p:cNvGrpSpPr/>
          <p:nvPr/>
        </p:nvGrpSpPr>
        <p:grpSpPr>
          <a:xfrm>
            <a:off x="6398574" y="779581"/>
            <a:ext cx="2603441" cy="5371985"/>
            <a:chOff x="3760189" y="2050352"/>
            <a:chExt cx="2603441" cy="4439657"/>
          </a:xfrm>
        </p:grpSpPr>
        <p:sp>
          <p:nvSpPr>
            <p:cNvPr id="29" name="Rounded Rectangle 14">
              <a:extLst>
                <a:ext uri="{FF2B5EF4-FFF2-40B4-BE49-F238E27FC236}">
                  <a16:creationId xmlns:a16="http://schemas.microsoft.com/office/drawing/2014/main" id="{9608F795-B965-4A86-ADB3-3962F5E64170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C505B679-6D61-4E45-8F7F-36C0667E2CC5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4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Processor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1" name="Round Same Side Corner Rectangle 16">
              <a:extLst>
                <a:ext uri="{FF2B5EF4-FFF2-40B4-BE49-F238E27FC236}">
                  <a16:creationId xmlns:a16="http://schemas.microsoft.com/office/drawing/2014/main" id="{EE7F8305-8079-4D30-B08B-9829EBF1E454}"/>
                </a:ext>
              </a:extLst>
            </p:cNvPr>
            <p:cNvSpPr/>
            <p:nvPr/>
          </p:nvSpPr>
          <p:spPr>
            <a:xfrm rot="10800000">
              <a:off x="3774475" y="4893226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F4AFF8BC-1A58-46FB-9625-71F206EE6537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901"/>
              <a:ext cx="2216279" cy="13276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Intel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-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Core 2 Duo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Carries out the instruction of a computer program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DE1DF6-5323-4B1F-AF18-4C8E713A6994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13592E-DA1B-45C9-A527-C89818041516}"/>
              </a:ext>
            </a:extLst>
          </p:cNvPr>
          <p:cNvGrpSpPr/>
          <p:nvPr/>
        </p:nvGrpSpPr>
        <p:grpSpPr>
          <a:xfrm>
            <a:off x="9331414" y="779580"/>
            <a:ext cx="2603441" cy="5371985"/>
            <a:chOff x="3760189" y="2050352"/>
            <a:chExt cx="2603441" cy="4439657"/>
          </a:xfrm>
        </p:grpSpPr>
        <p:sp>
          <p:nvSpPr>
            <p:cNvPr id="36" name="Rounded Rectangle 14">
              <a:extLst>
                <a:ext uri="{FF2B5EF4-FFF2-40B4-BE49-F238E27FC236}">
                  <a16:creationId xmlns:a16="http://schemas.microsoft.com/office/drawing/2014/main" id="{A967D2CE-F5C1-4941-AACF-74028FC453A6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3">
              <a:extLst>
                <a:ext uri="{FF2B5EF4-FFF2-40B4-BE49-F238E27FC236}">
                  <a16:creationId xmlns:a16="http://schemas.microsoft.com/office/drawing/2014/main" id="{52B45E8D-C181-449F-9908-2E0F4A9B0CFD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4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LAN Card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8" name="Round Same Side Corner Rectangle 16">
              <a:extLst>
                <a:ext uri="{FF2B5EF4-FFF2-40B4-BE49-F238E27FC236}">
                  <a16:creationId xmlns:a16="http://schemas.microsoft.com/office/drawing/2014/main" id="{DDD3936E-F15C-443A-A3D4-081F5F8818DC}"/>
                </a:ext>
              </a:extLst>
            </p:cNvPr>
            <p:cNvSpPr/>
            <p:nvPr/>
          </p:nvSpPr>
          <p:spPr>
            <a:xfrm rot="10800000">
              <a:off x="3774475" y="4893226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itle 3">
              <a:extLst>
                <a:ext uri="{FF2B5EF4-FFF2-40B4-BE49-F238E27FC236}">
                  <a16:creationId xmlns:a16="http://schemas.microsoft.com/office/drawing/2014/main" id="{E03034B6-668C-433A-B5BC-50CF4F1743B8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902"/>
              <a:ext cx="2216279" cy="11577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-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100 Mb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  : Create a physical connection to the network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83179D-262F-41E9-AC3B-0561B0FF112B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929A08-7EDD-4563-A7BF-F7D45F4012D3}"/>
              </a:ext>
            </a:extLst>
          </p:cNvPr>
          <p:cNvGrpSpPr/>
          <p:nvPr/>
        </p:nvGrpSpPr>
        <p:grpSpPr>
          <a:xfrm>
            <a:off x="3451443" y="782424"/>
            <a:ext cx="2603441" cy="5371985"/>
            <a:chOff x="3760189" y="2050352"/>
            <a:chExt cx="2603441" cy="4439657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51588840-5569-4D1E-B3F7-52F22EC6B097}"/>
                </a:ext>
              </a:extLst>
            </p:cNvPr>
            <p:cNvSpPr/>
            <p:nvPr/>
          </p:nvSpPr>
          <p:spPr>
            <a:xfrm>
              <a:off x="3774478" y="2050352"/>
              <a:ext cx="2589152" cy="4439657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itle 3">
              <a:extLst>
                <a:ext uri="{FF2B5EF4-FFF2-40B4-BE49-F238E27FC236}">
                  <a16:creationId xmlns:a16="http://schemas.microsoft.com/office/drawing/2014/main" id="{1A3DB5DA-3568-4714-ACEC-9DC973983C05}"/>
                </a:ext>
              </a:extLst>
            </p:cNvPr>
            <p:cNvSpPr txBox="1">
              <a:spLocks/>
            </p:cNvSpPr>
            <p:nvPr/>
          </p:nvSpPr>
          <p:spPr>
            <a:xfrm>
              <a:off x="3760189" y="2220295"/>
              <a:ext cx="258915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Processor’s Fan</a:t>
              </a:r>
              <a:endParaRPr lang="en-US" sz="1000" b="0" dirty="0">
                <a:latin typeface="Product Sans" panose="020B0403030502040203" pitchFamily="34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4" name="Round Same Side Corner Rectangle 5">
              <a:extLst>
                <a:ext uri="{FF2B5EF4-FFF2-40B4-BE49-F238E27FC236}">
                  <a16:creationId xmlns:a16="http://schemas.microsoft.com/office/drawing/2014/main" id="{C417F03D-FE44-43CB-909A-175C2F7CFD91}"/>
                </a:ext>
              </a:extLst>
            </p:cNvPr>
            <p:cNvSpPr/>
            <p:nvPr/>
          </p:nvSpPr>
          <p:spPr>
            <a:xfrm rot="10800000">
              <a:off x="3774475" y="4893225"/>
              <a:ext cx="2589153" cy="1596783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256ECEDB-B4BD-4B98-897D-1446FBC64400}"/>
                </a:ext>
              </a:extLst>
            </p:cNvPr>
            <p:cNvSpPr txBox="1">
              <a:spLocks/>
            </p:cNvSpPr>
            <p:nvPr/>
          </p:nvSpPr>
          <p:spPr>
            <a:xfrm>
              <a:off x="3946626" y="5039899"/>
              <a:ext cx="2216279" cy="10897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Brand : Intel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Size : -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Type : -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duct Sans" panose="020B0403030502040203" pitchFamily="34" charset="0"/>
                  <a:ea typeface="Roboto Light" charset="0"/>
                  <a:cs typeface="Roboto Light" charset="0"/>
                </a:rPr>
                <a:t>Function : to pull cooler air into the computer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5BED337-A9D4-4F51-8846-18454CE39C67}"/>
                </a:ext>
              </a:extLst>
            </p:cNvPr>
            <p:cNvCxnSpPr/>
            <p:nvPr/>
          </p:nvCxnSpPr>
          <p:spPr>
            <a:xfrm>
              <a:off x="5054767" y="4473811"/>
              <a:ext cx="0" cy="276576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icture containing person, indoor, holding, hand&#10;&#10;Description automatically generated">
            <a:extLst>
              <a:ext uri="{FF2B5EF4-FFF2-40B4-BE49-F238E27FC236}">
                <a16:creationId xmlns:a16="http://schemas.microsoft.com/office/drawing/2014/main" id="{AD512A91-B1FA-4909-B260-98A0B055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" y="1402571"/>
            <a:ext cx="1983041" cy="264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indoor, wall, floor, person&#10;&#10;Description automatically generated">
            <a:extLst>
              <a:ext uri="{FF2B5EF4-FFF2-40B4-BE49-F238E27FC236}">
                <a16:creationId xmlns:a16="http://schemas.microsoft.com/office/drawing/2014/main" id="{080E1480-79DE-486E-9997-44DD39A06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498" y="1411714"/>
            <a:ext cx="1983042" cy="264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person, indoor, wall, object&#10;&#10;Description automatically generated">
            <a:extLst>
              <a:ext uri="{FF2B5EF4-FFF2-40B4-BE49-F238E27FC236}">
                <a16:creationId xmlns:a16="http://schemas.microsoft.com/office/drawing/2014/main" id="{E149D14F-C90B-4367-A279-6D1B927EF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19" y="1402570"/>
            <a:ext cx="1983041" cy="264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CCE46528-79D1-4D1A-BD5A-BD0D95ABA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755" y="1411713"/>
            <a:ext cx="1983042" cy="264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3391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7918</TotalTime>
  <Words>718</Words>
  <Application>Microsoft Office PowerPoint</Application>
  <PresentationFormat>Widescreen</PresentationFormat>
  <Paragraphs>148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Courier New</vt:lpstr>
      <vt:lpstr>Product Sans</vt:lpstr>
      <vt:lpstr>Roboto Medium</vt:lpstr>
      <vt:lpstr>Office Theme</vt:lpstr>
      <vt:lpstr>PowerPoint Presentation</vt:lpstr>
      <vt:lpstr>PowerPoint Presentation</vt:lpstr>
      <vt:lpstr>PowerPoint Presentation</vt:lpstr>
      <vt:lpstr>The tools needed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Taufiq Hidayah</dc:creator>
  <cp:lastModifiedBy>Hakim</cp:lastModifiedBy>
  <cp:revision>189</cp:revision>
  <dcterms:created xsi:type="dcterms:W3CDTF">2016-09-14T02:11:58Z</dcterms:created>
  <dcterms:modified xsi:type="dcterms:W3CDTF">2019-10-03T07:43:57Z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